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720" r:id="rId6"/>
    <p:sldMasterId id="2147483732" r:id="rId7"/>
    <p:sldMasterId id="2147483743" r:id="rId8"/>
  </p:sldMasterIdLst>
  <p:notesMasterIdLst>
    <p:notesMasterId r:id="rId41"/>
  </p:notesMasterIdLst>
  <p:handoutMasterIdLst>
    <p:handoutMasterId r:id="rId42"/>
  </p:handout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082" autoAdjust="0"/>
    <p:restoredTop sz="91223" autoAdjust="0"/>
  </p:normalViewPr>
  <p:slideViewPr>
    <p:cSldViewPr>
      <p:cViewPr varScale="1">
        <p:scale>
          <a:sx n="62" d="100"/>
          <a:sy n="62" d="100"/>
        </p:scale>
        <p:origin x="71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3F58A-3E2C-4892-B9B2-A30ED1EA24CE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843AB-D1FF-453B-ABC7-55C848100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5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3D341-2556-4D26-ACFD-3C0A550924F3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49A7B-6A86-4C71-838B-18F3D8A0C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8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9A7B-6A86-4C71-838B-18F3D8A0CB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8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2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5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04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95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20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48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4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70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00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9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04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20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563C-D9B3-4432-B336-144C997D6215}" type="datetime1">
              <a:rPr lang="en-US" smtClean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95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7129108-AC8D-4212-9283-60D9E99BF07A}" type="datetime8">
              <a:rPr lang="en-US" smtClean="0"/>
              <a:pPr/>
              <a:t>12/11/2018 5:15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12/11/2018 5:15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12/11/2018 5:15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12/11/2018 5:15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12/11/2018 5:15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12/11/2018 5:15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12/11/2018 5:15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12/11/2018 5:15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206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12/11/2018 5:15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12/11/2018 5:15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7129108-AC8D-4212-9283-60D9E99BF07A}" type="datetime8">
              <a:rPr lang="en-US" smtClean="0"/>
              <a:pPr/>
              <a:t>12/11/2018 5:15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12/11/2018 5:15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12/11/2018 5:15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12/11/2018 5:15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12/11/2018 5:15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12/11/2018 5:15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12/11/2018 5:15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12/11/2018 5:15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489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12/11/2018 5:15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12/11/2018 5:15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7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0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9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7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57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12/11/2018 5:15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eaLnBrk="1" hangingPunct="1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Shape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 smtClean="0">
                <a:solidFill>
                  <a:schemeClr val="tx1"/>
                </a:solidFill>
              </a:rPr>
              <a:t>A.) Response A</a:t>
            </a:r>
            <a:endParaRPr lang="en-US" sz="2900">
              <a:solidFill>
                <a:schemeClr val="tx1"/>
              </a:solidFill>
            </a:endParaRPr>
          </a:p>
        </p:txBody>
      </p:sp>
      <p:sp>
        <p:nvSpPr>
          <p:cNvPr id="5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 smtClean="0">
                <a:solidFill>
                  <a:schemeClr val="tx1"/>
                </a:solidFill>
              </a:rPr>
              <a:t>B.) Response B</a:t>
            </a:r>
            <a:endParaRPr lang="en-US" sz="2900">
              <a:solidFill>
                <a:schemeClr val="tx1"/>
              </a:solidFill>
            </a:endParaRPr>
          </a:p>
        </p:txBody>
      </p:sp>
      <p:sp>
        <p:nvSpPr>
          <p:cNvPr id="6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 smtClean="0">
                <a:solidFill>
                  <a:schemeClr val="tx1"/>
                </a:solidFill>
              </a:rPr>
              <a:t>C.) Response C</a:t>
            </a:r>
            <a:endParaRPr lang="en-US" sz="2900">
              <a:solidFill>
                <a:schemeClr val="tx1"/>
              </a:solidFill>
            </a:endParaRPr>
          </a:p>
        </p:txBody>
      </p:sp>
      <p:sp>
        <p:nvSpPr>
          <p:cNvPr id="10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 smtClean="0">
                <a:solidFill>
                  <a:schemeClr val="tx1"/>
                </a:solidFill>
              </a:rPr>
              <a:t>D.) Response D</a:t>
            </a:r>
            <a:endParaRPr lang="en-US" sz="2900">
              <a:solidFill>
                <a:schemeClr val="tx1"/>
              </a:solidFill>
            </a:endParaRPr>
          </a:p>
        </p:txBody>
      </p:sp>
      <p:sp>
        <p:nvSpPr>
          <p:cNvPr id="11" name="EShape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 smtClean="0">
                <a:solidFill>
                  <a:schemeClr val="tx1"/>
                </a:solidFill>
              </a:rPr>
              <a:t>E.) Response E</a:t>
            </a:r>
            <a:endParaRPr lang="en-US" sz="2900">
              <a:solidFill>
                <a:schemeClr val="tx1"/>
              </a:solidFill>
            </a:endParaRPr>
          </a:p>
        </p:txBody>
      </p:sp>
      <p:sp>
        <p:nvSpPr>
          <p:cNvPr id="12" name="Percent"/>
          <p:cNvSpPr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" name="Timer"/>
          <p:cNvSpPr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40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5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4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0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8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1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6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6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5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6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9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3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Economics Vocabulary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283029" y="17526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4000" b="1" dirty="0" smtClean="0"/>
              <a:t>The following slides contain vocabulary terms and definitions that you need to know when discussing Economics.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b="1" dirty="0" smtClean="0"/>
              <a:t>Study each of the following slides for upcoming Economics assessments (tests, quizzes, etc.).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123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Consumer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rgbClr val="080808"/>
                </a:solidFill>
              </a:rPr>
              <a:t>Someone who buys or trades a good or service</a:t>
            </a:r>
            <a:r>
              <a:rPr lang="en-US" sz="3200" dirty="0" smtClean="0">
                <a:solidFill>
                  <a:srgbClr val="080808"/>
                </a:solidFill>
              </a:rPr>
              <a:t>.</a:t>
            </a:r>
          </a:p>
        </p:txBody>
      </p:sp>
      <p:pic>
        <p:nvPicPr>
          <p:cNvPr id="11266" name="Picture 2" descr="http://1000awesomethings.files.wordpress.com/2010/05/cashi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95" y="3124200"/>
            <a:ext cx="4053009" cy="270200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Imports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381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80808"/>
                </a:solidFill>
              </a:rPr>
              <a:t>Goods </a:t>
            </a:r>
            <a:r>
              <a:rPr lang="en-US" sz="3600" dirty="0">
                <a:solidFill>
                  <a:srgbClr val="080808"/>
                </a:solidFill>
              </a:rPr>
              <a:t>brought into one country from another through trade or sale.</a:t>
            </a:r>
            <a:endParaRPr lang="en-US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828800"/>
            <a:ext cx="4852499" cy="348633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70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Exports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80808"/>
                </a:solidFill>
              </a:rPr>
              <a:t>Goods and services traded with or sold to other countries.</a:t>
            </a:r>
            <a:endParaRPr lang="en-US" sz="4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13927"/>
            <a:ext cx="4010922" cy="381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78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Gross Domestic Product (GDP)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396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80808"/>
                </a:solidFill>
              </a:rPr>
              <a:t>The total value of all goods and services produced in a country every </a:t>
            </a:r>
            <a:r>
              <a:rPr lang="en-US" sz="3600" dirty="0" smtClean="0">
                <a:solidFill>
                  <a:srgbClr val="080808"/>
                </a:solidFill>
              </a:rPr>
              <a:t>year.</a:t>
            </a:r>
          </a:p>
        </p:txBody>
      </p:sp>
      <p:pic>
        <p:nvPicPr>
          <p:cNvPr id="3074" name="Picture 2" descr="http://www.economywatch.com/images-new/Gdp_nominal_and_ppp_2007_world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4764312" cy="396239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3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Invest (Investment)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080808"/>
                </a:solidFill>
              </a:rPr>
              <a:t>To buy more of something in order to benefit from it in the future</a:t>
            </a:r>
            <a:r>
              <a:rPr lang="en-US" sz="3400" dirty="0" smtClean="0">
                <a:solidFill>
                  <a:srgbClr val="080808"/>
                </a:solidFill>
              </a:rPr>
              <a:t>.</a:t>
            </a:r>
          </a:p>
          <a:p>
            <a:r>
              <a:rPr lang="en-US" sz="3400" dirty="0" smtClean="0">
                <a:solidFill>
                  <a:srgbClr val="080808"/>
                </a:solidFill>
              </a:rPr>
              <a:t>Examples:</a:t>
            </a:r>
          </a:p>
          <a:p>
            <a:pPr lvl="1"/>
            <a:r>
              <a:rPr lang="en-US" sz="3400" dirty="0" smtClean="0">
                <a:solidFill>
                  <a:srgbClr val="080808"/>
                </a:solidFill>
              </a:rPr>
              <a:t>Stocks (Stock Market)</a:t>
            </a:r>
          </a:p>
          <a:p>
            <a:pPr lvl="1"/>
            <a:r>
              <a:rPr lang="en-US" sz="3400" dirty="0" smtClean="0">
                <a:solidFill>
                  <a:srgbClr val="080808"/>
                </a:solidFill>
              </a:rPr>
              <a:t>Putting money (capital) into a business or company</a:t>
            </a:r>
            <a:endParaRPr lang="en-US" sz="3400" dirty="0" smtClean="0"/>
          </a:p>
        </p:txBody>
      </p:sp>
      <p:pic>
        <p:nvPicPr>
          <p:cNvPr id="12292" name="Picture 4" descr="http://static.ddmcdn.com/gif/stock-market-trend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5468"/>
            <a:ext cx="2714746" cy="325769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Literacy Rate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80808"/>
                </a:solidFill>
              </a:rPr>
              <a:t>The percentage of people who can read and write in a country</a:t>
            </a:r>
            <a:r>
              <a:rPr lang="en-US" sz="2800" dirty="0" smtClean="0">
                <a:solidFill>
                  <a:srgbClr val="080808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80808"/>
                </a:solidFill>
              </a:rPr>
              <a:t>Literacy Rate is usually tied to the country’s GDP (higher literacy rate </a:t>
            </a:r>
            <a:r>
              <a:rPr lang="en-US" sz="2800" i="1" dirty="0" smtClean="0">
                <a:solidFill>
                  <a:srgbClr val="080808"/>
                </a:solidFill>
              </a:rPr>
              <a:t>usually</a:t>
            </a:r>
            <a:r>
              <a:rPr lang="en-US" sz="2800" dirty="0" smtClean="0">
                <a:solidFill>
                  <a:srgbClr val="080808"/>
                </a:solidFill>
              </a:rPr>
              <a:t> means the country will have a higher GDP).</a:t>
            </a:r>
            <a:endParaRPr lang="en-US" sz="2800" dirty="0" smtClean="0"/>
          </a:p>
        </p:txBody>
      </p:sp>
      <p:pic>
        <p:nvPicPr>
          <p:cNvPr id="13314" name="Picture 2" descr="http://i.imgur.com/sVi3z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4191000" cy="292661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Standard of Living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80808"/>
                </a:solidFill>
              </a:rPr>
              <a:t>A person’s level of </a:t>
            </a:r>
            <a:r>
              <a:rPr lang="en-US" sz="2400" dirty="0" smtClean="0">
                <a:solidFill>
                  <a:srgbClr val="080808"/>
                </a:solidFill>
              </a:rPr>
              <a:t>comfort.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Determined </a:t>
            </a:r>
            <a:r>
              <a:rPr lang="en-US" sz="2400" dirty="0">
                <a:solidFill>
                  <a:srgbClr val="080808"/>
                </a:solidFill>
              </a:rPr>
              <a:t>by the amount of goods, services, and luxuries available to a person</a:t>
            </a:r>
            <a:r>
              <a:rPr lang="en-US" sz="2400" dirty="0" smtClean="0">
                <a:solidFill>
                  <a:srgbClr val="080808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Countries with a higher GDP </a:t>
            </a:r>
            <a:r>
              <a:rPr lang="en-US" sz="2400" i="1" dirty="0" smtClean="0">
                <a:solidFill>
                  <a:srgbClr val="080808"/>
                </a:solidFill>
              </a:rPr>
              <a:t>usually </a:t>
            </a:r>
            <a:r>
              <a:rPr lang="en-US" sz="2400" dirty="0" smtClean="0">
                <a:solidFill>
                  <a:srgbClr val="080808"/>
                </a:solidFill>
              </a:rPr>
              <a:t>have a higher standard of living.</a:t>
            </a:r>
            <a:endParaRPr lang="en-US" sz="2400" dirty="0" smtClean="0"/>
          </a:p>
        </p:txBody>
      </p:sp>
      <p:pic>
        <p:nvPicPr>
          <p:cNvPr id="14340" name="Picture 4" descr="http://blog.petersnissan.com/wp-content/uploads/sites/4/2013/03/Man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3634261"/>
            <a:ext cx="4069143" cy="1905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freethoughtblogs.com/taslima/files/2012/06/mumbai-slum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34261"/>
            <a:ext cx="4495800" cy="1905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4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Scarcity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373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80808"/>
                </a:solidFill>
              </a:rPr>
              <a:t>When </a:t>
            </a:r>
            <a:r>
              <a:rPr lang="en-US" sz="2800" dirty="0">
                <a:solidFill>
                  <a:srgbClr val="080808"/>
                </a:solidFill>
              </a:rPr>
              <a:t>there isn’t enough of something because humans want more than they can have.</a:t>
            </a:r>
            <a:endParaRPr lang="en-US" sz="2800" dirty="0" smtClean="0"/>
          </a:p>
        </p:txBody>
      </p:sp>
      <p:pic>
        <p:nvPicPr>
          <p:cNvPr id="15362" name="Picture 2" descr="http://farm3.static.flickr.com/2230/1512404105_2cb5da209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4953240" cy="4343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Specialization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26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80808"/>
                </a:solidFill>
              </a:rPr>
              <a:t>When people, businesses, or countries produce specific goods or services in order to produce more</a:t>
            </a:r>
            <a:r>
              <a:rPr lang="en-US" sz="2400" dirty="0" smtClean="0">
                <a:solidFill>
                  <a:srgbClr val="080808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Many countries specialize in the creation of one product or service, due to the resources they have (human resources, natural resources, etc.) available. </a:t>
            </a:r>
          </a:p>
        </p:txBody>
      </p:sp>
      <p:pic>
        <p:nvPicPr>
          <p:cNvPr id="16386" name="Picture 2" descr="http://www.arabdrill.com/wp-content/uploads/2010/10/AD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40" y="1981200"/>
            <a:ext cx="4445240" cy="379113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Economic System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80808"/>
                </a:solidFill>
              </a:rPr>
              <a:t>The way a nation uses its resources to satisfy people’s needs and wants</a:t>
            </a:r>
            <a:r>
              <a:rPr lang="en-US" sz="2800" dirty="0" smtClean="0">
                <a:solidFill>
                  <a:srgbClr val="080808"/>
                </a:solidFill>
              </a:rPr>
              <a:t>.</a:t>
            </a:r>
          </a:p>
          <a:p>
            <a:r>
              <a:rPr lang="en-US" sz="2800" dirty="0">
                <a:solidFill>
                  <a:srgbClr val="080808"/>
                </a:solidFill>
              </a:rPr>
              <a:t>There are 3 major economic systems: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80808"/>
                </a:solidFill>
              </a:rPr>
              <a:t>Traditional Economy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80808"/>
                </a:solidFill>
              </a:rPr>
              <a:t>Command Economy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80808"/>
                </a:solidFill>
              </a:rPr>
              <a:t>Market Economy</a:t>
            </a:r>
          </a:p>
          <a:p>
            <a:r>
              <a:rPr lang="en-US" sz="2800" dirty="0" smtClean="0">
                <a:solidFill>
                  <a:srgbClr val="080808"/>
                </a:solidFill>
              </a:rPr>
              <a:t>Although there are 3 major economic systems, most countries are Mixed Economies.</a:t>
            </a:r>
          </a:p>
        </p:txBody>
      </p:sp>
      <p:pic>
        <p:nvPicPr>
          <p:cNvPr id="17410" name="Picture 2" descr="http://home.comcast.net/%7Ediazseniorspresent/EconomicSyst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36" y="1524001"/>
            <a:ext cx="3769614" cy="3048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5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Economics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u="sng" dirty="0">
                <a:solidFill>
                  <a:srgbClr val="080808"/>
                </a:solidFill>
              </a:rPr>
              <a:t>The study of how people choose to use limited resources to satisfy their unlimited wants</a:t>
            </a:r>
            <a:r>
              <a:rPr lang="en-US" sz="3200" u="sng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80808"/>
                </a:solidFill>
              </a:rPr>
              <a:t>Describes how a group of people make decide what to make, how to make it, and for whom to make it.</a:t>
            </a:r>
            <a:endParaRPr lang="en-US" sz="3200" dirty="0">
              <a:solidFill>
                <a:srgbClr val="080808"/>
              </a:solidFill>
            </a:endParaRPr>
          </a:p>
        </p:txBody>
      </p:sp>
      <p:pic>
        <p:nvPicPr>
          <p:cNvPr id="4098" name="Picture 2" descr="http://www.theprospect.net/wp-content/uploads/2013/07/dolla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4552950" cy="2438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7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Traditional Economy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80808"/>
                </a:solidFill>
              </a:rPr>
              <a:t>An economic system in which </a:t>
            </a:r>
            <a:r>
              <a:rPr lang="en-US" sz="3000" u="sng" dirty="0">
                <a:solidFill>
                  <a:srgbClr val="080808"/>
                </a:solidFill>
              </a:rPr>
              <a:t>social roles and culture decide</a:t>
            </a:r>
            <a:r>
              <a:rPr lang="en-US" sz="3000" dirty="0">
                <a:solidFill>
                  <a:srgbClr val="080808"/>
                </a:solidFill>
              </a:rPr>
              <a:t> what goods and services will be produced, how they will be produced, and for whom </a:t>
            </a:r>
            <a:endParaRPr lang="en-US" sz="3000" dirty="0" smtClean="0">
              <a:solidFill>
                <a:srgbClr val="08080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rgbClr val="080808"/>
                </a:solidFill>
              </a:rPr>
              <a:t>People </a:t>
            </a:r>
            <a:r>
              <a:rPr lang="en-US" sz="3000" dirty="0">
                <a:solidFill>
                  <a:srgbClr val="080808"/>
                </a:solidFill>
              </a:rPr>
              <a:t>do things the way they always </a:t>
            </a:r>
            <a:r>
              <a:rPr lang="en-US" sz="3000" dirty="0" smtClean="0">
                <a:solidFill>
                  <a:srgbClr val="080808"/>
                </a:solidFill>
              </a:rPr>
              <a:t>have (following the </a:t>
            </a:r>
            <a:r>
              <a:rPr lang="en-US" sz="3000" b="1" u="sng" dirty="0" smtClean="0">
                <a:solidFill>
                  <a:srgbClr val="080808"/>
                </a:solidFill>
              </a:rPr>
              <a:t>traditions</a:t>
            </a:r>
            <a:r>
              <a:rPr lang="en-US" sz="3000" dirty="0" smtClean="0">
                <a:solidFill>
                  <a:srgbClr val="080808"/>
                </a:solidFill>
              </a:rPr>
              <a:t> of their people).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05000"/>
            <a:ext cx="3846872" cy="2667000"/>
          </a:xfrm>
          <a:prstGeom prst="rect">
            <a:avLst/>
          </a:prstGeom>
          <a:noFill/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13034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Command Economy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80808"/>
                </a:solidFill>
              </a:rPr>
              <a:t>An economic system in which </a:t>
            </a:r>
            <a:r>
              <a:rPr lang="en-US" sz="3000" u="sng" dirty="0">
                <a:solidFill>
                  <a:srgbClr val="080808"/>
                </a:solidFill>
              </a:rPr>
              <a:t>the government decides</a:t>
            </a:r>
            <a:r>
              <a:rPr lang="en-US" sz="3000" dirty="0">
                <a:solidFill>
                  <a:srgbClr val="080808"/>
                </a:solidFill>
              </a:rPr>
              <a:t> what goods and services will be produced, how they will be produced, and for whom</a:t>
            </a:r>
            <a:r>
              <a:rPr lang="en-US" sz="30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rgbClr val="080808"/>
                </a:solidFill>
              </a:rPr>
              <a:t>The government has the power to control the economy and </a:t>
            </a:r>
            <a:r>
              <a:rPr lang="en-US" sz="3000" b="1" u="sng" dirty="0" smtClean="0">
                <a:solidFill>
                  <a:srgbClr val="080808"/>
                </a:solidFill>
              </a:rPr>
              <a:t>command</a:t>
            </a:r>
            <a:r>
              <a:rPr lang="en-US" sz="3000" dirty="0" smtClean="0">
                <a:solidFill>
                  <a:srgbClr val="080808"/>
                </a:solidFill>
              </a:rPr>
              <a:t> the people to do what the government says.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657600" cy="300867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5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Market Economy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80808"/>
                </a:solidFill>
              </a:rPr>
              <a:t>An economic system in which </a:t>
            </a:r>
            <a:r>
              <a:rPr lang="en-US" sz="3000" u="sng" dirty="0">
                <a:solidFill>
                  <a:srgbClr val="080808"/>
                </a:solidFill>
              </a:rPr>
              <a:t>individual choices </a:t>
            </a:r>
            <a:r>
              <a:rPr lang="en-US" sz="3000" dirty="0">
                <a:solidFill>
                  <a:srgbClr val="080808"/>
                </a:solidFill>
              </a:rPr>
              <a:t>decide what goods and services will be produced, how they will be produced, and for whom</a:t>
            </a:r>
            <a:r>
              <a:rPr lang="en-US" sz="30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rgbClr val="080808"/>
                </a:solidFill>
              </a:rPr>
              <a:t>This is commonly referred to as </a:t>
            </a:r>
            <a:r>
              <a:rPr lang="en-US" sz="3000" u="sng" dirty="0" smtClean="0">
                <a:solidFill>
                  <a:srgbClr val="080808"/>
                </a:solidFill>
              </a:rPr>
              <a:t>a Free Market system, because people have the freedom to do what they want.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1926936"/>
            <a:ext cx="3765736" cy="245179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9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Mixed Economy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80808"/>
                </a:solidFill>
              </a:rPr>
              <a:t>An economic system that </a:t>
            </a:r>
            <a:r>
              <a:rPr lang="en-US" sz="3000" u="sng" dirty="0">
                <a:solidFill>
                  <a:srgbClr val="080808"/>
                </a:solidFill>
              </a:rPr>
              <a:t>has mixed features of traditional, command, and market syste</a:t>
            </a:r>
            <a:r>
              <a:rPr lang="en-US" sz="3000" dirty="0">
                <a:solidFill>
                  <a:srgbClr val="080808"/>
                </a:solidFill>
              </a:rPr>
              <a:t>ms</a:t>
            </a:r>
            <a:r>
              <a:rPr lang="en-US" sz="30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u="sng" dirty="0" smtClean="0">
                <a:solidFill>
                  <a:srgbClr val="080808"/>
                </a:solidFill>
              </a:rPr>
              <a:t>Most countries are Mixed Economies</a:t>
            </a:r>
            <a:r>
              <a:rPr lang="en-US" sz="3000" dirty="0" smtClean="0">
                <a:solidFill>
                  <a:srgbClr val="080808"/>
                </a:solidFill>
              </a:rPr>
              <a:t>, falling on a continuum somewhere between a Command (0% Free) and Market Economy (100% Free).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092" y="4114800"/>
            <a:ext cx="8850993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4515" y="4800600"/>
            <a:ext cx="1828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0</a:t>
            </a:r>
          </a:p>
          <a:p>
            <a:pPr algn="ctr"/>
            <a:r>
              <a:rPr lang="en-US" sz="2800" b="1" dirty="0" smtClean="0"/>
              <a:t>Pure Command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48285" y="4800600"/>
            <a:ext cx="1828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100</a:t>
            </a:r>
          </a:p>
          <a:p>
            <a:pPr algn="ctr"/>
            <a:r>
              <a:rPr lang="en-US" sz="2800" b="1" dirty="0" smtClean="0"/>
              <a:t>Pure Market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43085" y="4800600"/>
            <a:ext cx="1828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50</a:t>
            </a:r>
          </a:p>
          <a:p>
            <a:pPr algn="ctr"/>
            <a:r>
              <a:rPr lang="en-US" sz="2800" b="1" dirty="0" smtClean="0"/>
              <a:t>Mixed Economy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26092" y="4419601"/>
            <a:ext cx="87993" cy="381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93078" y="4419601"/>
            <a:ext cx="87993" cy="381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89092" y="4419600"/>
            <a:ext cx="87993" cy="381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Voluntary Trade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80808"/>
                </a:solidFill>
              </a:rPr>
              <a:t>An economic exchange in which </a:t>
            </a:r>
            <a:r>
              <a:rPr lang="en-US" sz="3000" u="sng" dirty="0">
                <a:solidFill>
                  <a:srgbClr val="080808"/>
                </a:solidFill>
              </a:rPr>
              <a:t>all sides agree to participate because they expect to benefit</a:t>
            </a:r>
            <a:r>
              <a:rPr lang="en-US" sz="3000" dirty="0" smtClean="0">
                <a:solidFill>
                  <a:srgbClr val="080808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Example: When a person agrees to trade a product or service for money, or another product or service, both sides benefit from the trade. </a:t>
            </a:r>
          </a:p>
        </p:txBody>
      </p:sp>
      <p:pic>
        <p:nvPicPr>
          <p:cNvPr id="18434" name="Picture 2" descr="C:\Users\smd13143\AppData\Local\Microsoft\Windows\Temporary Internet Files\Content.IE5\C0RA4V06\MP90044223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95269"/>
            <a:ext cx="3733800" cy="4978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International Trade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80808"/>
                </a:solidFill>
              </a:rPr>
              <a:t>The </a:t>
            </a:r>
            <a:r>
              <a:rPr lang="en-US" sz="3200" u="sng" dirty="0">
                <a:solidFill>
                  <a:srgbClr val="080808"/>
                </a:solidFill>
              </a:rPr>
              <a:t>exchange of goods and services between countries</a:t>
            </a:r>
            <a:r>
              <a:rPr lang="en-US" sz="32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80808"/>
                </a:solidFill>
              </a:rPr>
              <a:t>International means between two or more nations (countries).  </a:t>
            </a:r>
          </a:p>
        </p:txBody>
      </p:sp>
      <p:pic>
        <p:nvPicPr>
          <p:cNvPr id="19458" name="Picture 2" descr="http://www.tothetick.com/wp-content/uploads/2013/08/Tra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5200"/>
            <a:ext cx="4495800" cy="297773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Currency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80808"/>
                </a:solidFill>
              </a:rPr>
              <a:t>Money that is used as a way to trade goods and services; </a:t>
            </a:r>
            <a:endParaRPr lang="en-US" sz="3600" dirty="0" smtClean="0">
              <a:solidFill>
                <a:srgbClr val="080808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80808"/>
                </a:solidFill>
              </a:rPr>
              <a:t>Examples: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80808"/>
                </a:solidFill>
              </a:rPr>
              <a:t>Paper Bills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80808"/>
                </a:solidFill>
              </a:rPr>
              <a:t>Coins</a:t>
            </a:r>
            <a:endParaRPr lang="en-US" sz="3600" dirty="0">
              <a:solidFill>
                <a:srgbClr val="080808"/>
              </a:solidFill>
            </a:endParaRPr>
          </a:p>
        </p:txBody>
      </p:sp>
      <p:pic>
        <p:nvPicPr>
          <p:cNvPr id="1026" name="Picture 2" descr="http://stephansmithfx.com/wp-content/uploads/2010/11/Many-Currenc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95269"/>
            <a:ext cx="3505200" cy="358906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Exchange Rate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80808"/>
                </a:solidFill>
              </a:rPr>
              <a:t>How much one country’s money is worth compared to another country’s. </a:t>
            </a:r>
            <a:endParaRPr lang="en-US" sz="2800" dirty="0" smtClean="0">
              <a:solidFill>
                <a:srgbClr val="080808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80808"/>
                </a:solidFill>
              </a:rPr>
              <a:t>Example</a:t>
            </a:r>
            <a:r>
              <a:rPr lang="en-US" sz="2800" dirty="0">
                <a:solidFill>
                  <a:srgbClr val="080808"/>
                </a:solidFill>
              </a:rPr>
              <a:t>: </a:t>
            </a:r>
            <a:endParaRPr lang="en-US" sz="2800" dirty="0" smtClean="0">
              <a:solidFill>
                <a:srgbClr val="080808"/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80808"/>
                </a:solidFill>
              </a:rPr>
              <a:t>16.49 </a:t>
            </a:r>
            <a:r>
              <a:rPr lang="en-US" sz="2800" dirty="0">
                <a:solidFill>
                  <a:srgbClr val="080808"/>
                </a:solidFill>
              </a:rPr>
              <a:t>Mexican Pesos = 1 U.S. Dollar (</a:t>
            </a:r>
            <a:r>
              <a:rPr lang="en-US" sz="2800" dirty="0" smtClean="0">
                <a:solidFill>
                  <a:srgbClr val="080808"/>
                </a:solidFill>
              </a:rPr>
              <a:t>2015).</a:t>
            </a:r>
            <a:endParaRPr lang="en-US" sz="2800" dirty="0">
              <a:solidFill>
                <a:srgbClr val="080808"/>
              </a:solidFill>
            </a:endParaRPr>
          </a:p>
        </p:txBody>
      </p:sp>
      <p:pic>
        <p:nvPicPr>
          <p:cNvPr id="20482" name="Picture 2" descr="http://www.artlex.com/ArtLex/s/images/dollar.rec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89033"/>
            <a:ext cx="3741546" cy="133516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itulip.com/images/1MexsPeso1969_2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96625"/>
            <a:ext cx="3741546" cy="14461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Trade Barrier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80808"/>
                </a:solidFill>
              </a:rPr>
              <a:t>Any law or practice that a government uses </a:t>
            </a:r>
            <a:r>
              <a:rPr lang="en-US" sz="3200" u="sng" dirty="0">
                <a:solidFill>
                  <a:srgbClr val="080808"/>
                </a:solidFill>
              </a:rPr>
              <a:t>to limit trade between countries</a:t>
            </a:r>
            <a:r>
              <a:rPr lang="en-US" sz="3200" dirty="0" smtClean="0">
                <a:solidFill>
                  <a:srgbClr val="080808"/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80808"/>
                </a:solidFill>
              </a:rPr>
              <a:t>This could be in the form of taxes (tariffs), quotas, or embargos.</a:t>
            </a:r>
            <a:endParaRPr lang="en-US" sz="3200" dirty="0">
              <a:solidFill>
                <a:srgbClr val="08080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48" y="1874218"/>
            <a:ext cx="4059012" cy="31815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01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Tariff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80808"/>
                </a:solidFill>
              </a:rPr>
              <a:t>A </a:t>
            </a:r>
            <a:r>
              <a:rPr lang="en-US" sz="3600" u="sng" dirty="0">
                <a:solidFill>
                  <a:srgbClr val="080808"/>
                </a:solidFill>
              </a:rPr>
              <a:t>price</a:t>
            </a:r>
            <a:r>
              <a:rPr lang="en-US" sz="3600" dirty="0">
                <a:solidFill>
                  <a:srgbClr val="080808"/>
                </a:solidFill>
              </a:rPr>
              <a:t> </a:t>
            </a:r>
            <a:r>
              <a:rPr lang="en-US" sz="3600" dirty="0" smtClean="0">
                <a:solidFill>
                  <a:srgbClr val="080808"/>
                </a:solidFill>
              </a:rPr>
              <a:t>or </a:t>
            </a:r>
            <a:r>
              <a:rPr lang="en-US" sz="3600" u="sng" dirty="0" smtClean="0">
                <a:solidFill>
                  <a:srgbClr val="080808"/>
                </a:solidFill>
              </a:rPr>
              <a:t>tax charged </a:t>
            </a:r>
            <a:r>
              <a:rPr lang="en-US" sz="3600" u="sng" dirty="0">
                <a:solidFill>
                  <a:srgbClr val="080808"/>
                </a:solidFill>
              </a:rPr>
              <a:t>for goods or services </a:t>
            </a:r>
            <a:r>
              <a:rPr lang="en-US" sz="3600" dirty="0">
                <a:solidFill>
                  <a:srgbClr val="080808"/>
                </a:solidFill>
              </a:rPr>
              <a:t>brought into one area from another area</a:t>
            </a:r>
            <a:r>
              <a:rPr lang="en-US" sz="3600" dirty="0" smtClean="0">
                <a:solidFill>
                  <a:srgbClr val="080808"/>
                </a:solidFill>
              </a:rPr>
              <a:t>.</a:t>
            </a:r>
          </a:p>
        </p:txBody>
      </p:sp>
      <p:pic>
        <p:nvPicPr>
          <p:cNvPr id="2054" name="Picture 6" descr="http://www.andrewwillner.com/wordpress/wp-content/uploads/2013/05/Container_ship_Hanjin_Taip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40" y="1695269"/>
            <a:ext cx="3776063" cy="286232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6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Human Resources/Capital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200" u="sng" dirty="0">
                <a:solidFill>
                  <a:srgbClr val="080808"/>
                </a:solidFill>
              </a:rPr>
              <a:t>The knowledge and skills (education) that allow workers to produce goods and services and earn a salary</a:t>
            </a:r>
            <a:r>
              <a:rPr lang="en-US" sz="3200" dirty="0">
                <a:solidFill>
                  <a:srgbClr val="080808"/>
                </a:solidFill>
              </a:rPr>
              <a:t>.  </a:t>
            </a:r>
            <a:endParaRPr lang="en-US" sz="3200" dirty="0" smtClean="0">
              <a:solidFill>
                <a:srgbClr val="080808"/>
              </a:solidFill>
            </a:endParaRPr>
          </a:p>
          <a:p>
            <a:pPr marL="457200" indent="-457200"/>
            <a:r>
              <a:rPr lang="en-US" sz="3200" dirty="0" smtClean="0">
                <a:solidFill>
                  <a:srgbClr val="080808"/>
                </a:solidFill>
              </a:rPr>
              <a:t>Example</a:t>
            </a:r>
            <a:r>
              <a:rPr lang="en-US" sz="3200" dirty="0">
                <a:solidFill>
                  <a:srgbClr val="080808"/>
                </a:solidFill>
              </a:rPr>
              <a:t>: </a:t>
            </a:r>
            <a:r>
              <a:rPr lang="en-US" sz="3200" dirty="0" smtClean="0">
                <a:solidFill>
                  <a:srgbClr val="080808"/>
                </a:solidFill>
              </a:rPr>
              <a:t>The </a:t>
            </a:r>
            <a:r>
              <a:rPr lang="en-US" sz="3200" dirty="0">
                <a:solidFill>
                  <a:srgbClr val="080808"/>
                </a:solidFill>
              </a:rPr>
              <a:t>knowledge and skills needed to become a doctor, lawyer, teacher, or car </a:t>
            </a:r>
            <a:r>
              <a:rPr lang="en-US" sz="3200" dirty="0" smtClean="0">
                <a:solidFill>
                  <a:srgbClr val="080808"/>
                </a:solidFill>
              </a:rPr>
              <a:t>mechanic.</a:t>
            </a:r>
            <a:endParaRPr lang="en-US" sz="3200" dirty="0" smtClean="0"/>
          </a:p>
        </p:txBody>
      </p:sp>
      <p:pic>
        <p:nvPicPr>
          <p:cNvPr id="5126" name="Picture 6" descr="http://blog.latterdaylearning.org/wp-content/uploads/2013/04/importance_of_education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58" y="2514600"/>
            <a:ext cx="3814988" cy="29718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Quota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u="sng" dirty="0">
                <a:solidFill>
                  <a:srgbClr val="080808"/>
                </a:solidFill>
              </a:rPr>
              <a:t>A limit on the amount of product that may be imported</a:t>
            </a:r>
            <a:r>
              <a:rPr lang="en-US" sz="3200" dirty="0">
                <a:solidFill>
                  <a:srgbClr val="080808"/>
                </a:solidFill>
              </a:rPr>
              <a:t> during a given period of time</a:t>
            </a:r>
            <a:r>
              <a:rPr lang="en-US" sz="3200" dirty="0" smtClean="0">
                <a:solidFill>
                  <a:srgbClr val="080808"/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80808"/>
                </a:solidFill>
              </a:rPr>
              <a:t>O</a:t>
            </a:r>
            <a:r>
              <a:rPr lang="en-US" sz="3200" dirty="0" smtClean="0">
                <a:solidFill>
                  <a:srgbClr val="080808"/>
                </a:solidFill>
              </a:rPr>
              <a:t>nly a certain number of items can be imported.</a:t>
            </a:r>
          </a:p>
        </p:txBody>
      </p:sp>
      <p:pic>
        <p:nvPicPr>
          <p:cNvPr id="21506" name="Picture 2" descr="http://www.econedlink.org/img/lesson-images/EconEdLink-68-Trade-Barriers-Expor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5" y="4191000"/>
            <a:ext cx="8376225" cy="247340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8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Embargo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80808"/>
                </a:solidFill>
              </a:rPr>
              <a:t>When </a:t>
            </a:r>
            <a:r>
              <a:rPr lang="en-US" sz="3200" u="sng" dirty="0">
                <a:solidFill>
                  <a:srgbClr val="080808"/>
                </a:solidFill>
              </a:rPr>
              <a:t>a country refuses to import or export certain goods</a:t>
            </a:r>
            <a:r>
              <a:rPr lang="en-US" sz="3200" dirty="0">
                <a:solidFill>
                  <a:srgbClr val="080808"/>
                </a:solidFill>
              </a:rPr>
              <a:t>; often backed by military force</a:t>
            </a:r>
            <a:r>
              <a:rPr lang="en-US" sz="32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80808"/>
                </a:solidFill>
              </a:rPr>
              <a:t>Example: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80808"/>
                </a:solidFill>
              </a:rPr>
              <a:t>The United States has had an embargo against Cuba since October of 1960.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249814"/>
            <a:ext cx="3962400" cy="242437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33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OPEC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u="sng" dirty="0">
                <a:solidFill>
                  <a:srgbClr val="080808"/>
                </a:solidFill>
              </a:rPr>
              <a:t>Organization of Petroleum Exporting </a:t>
            </a:r>
            <a:r>
              <a:rPr lang="en-US" sz="3200" u="sng" dirty="0" smtClean="0">
                <a:solidFill>
                  <a:srgbClr val="080808"/>
                </a:solidFill>
              </a:rPr>
              <a:t>Countries</a:t>
            </a:r>
            <a:r>
              <a:rPr lang="en-US" sz="32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u="sng" dirty="0" smtClean="0">
                <a:solidFill>
                  <a:srgbClr val="080808"/>
                </a:solidFill>
              </a:rPr>
              <a:t>Decides </a:t>
            </a:r>
            <a:r>
              <a:rPr lang="en-US" sz="3200" u="sng" dirty="0">
                <a:solidFill>
                  <a:srgbClr val="080808"/>
                </a:solidFill>
              </a:rPr>
              <a:t>the price and amount of oil produced each year in major oil </a:t>
            </a:r>
            <a:r>
              <a:rPr lang="en-US" sz="3200" u="sng" dirty="0" smtClean="0">
                <a:solidFill>
                  <a:srgbClr val="080808"/>
                </a:solidFill>
              </a:rPr>
              <a:t>producing </a:t>
            </a:r>
            <a:r>
              <a:rPr lang="en-US" sz="3200" dirty="0" smtClean="0">
                <a:solidFill>
                  <a:srgbClr val="080808"/>
                </a:solidFill>
              </a:rPr>
              <a:t>countries </a:t>
            </a:r>
            <a:r>
              <a:rPr lang="en-US" sz="3200" dirty="0">
                <a:solidFill>
                  <a:srgbClr val="080808"/>
                </a:solidFill>
              </a:rPr>
              <a:t>like Iran, Iraq, Saudi Arabia, and Kuwait.</a:t>
            </a:r>
            <a:endParaRPr lang="en-US" sz="3200" dirty="0" smtClean="0">
              <a:solidFill>
                <a:srgbClr val="080808"/>
              </a:solidFill>
            </a:endParaRPr>
          </a:p>
        </p:txBody>
      </p:sp>
      <p:pic>
        <p:nvPicPr>
          <p:cNvPr id="22530" name="Picture 2" descr="http://hismap.wz.cz/svet/opec_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13" y="3757372"/>
            <a:ext cx="5665973" cy="296092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Capital Resources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rgbClr val="080808"/>
                </a:solidFill>
              </a:rPr>
              <a:t>Goods such as factories, machines, and tools that workers use to make other goods.</a:t>
            </a:r>
            <a:endParaRPr lang="en-US" sz="3200" dirty="0" smtClean="0"/>
          </a:p>
        </p:txBody>
      </p:sp>
      <p:pic>
        <p:nvPicPr>
          <p:cNvPr id="6146" name="Picture 2" descr="http://static.guim.co.uk/sys-images/Guardian/Pix/GU_front_gifs/2012/5/30/1338404999185/A-Foxconn-factory-in-Shen-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429000"/>
            <a:ext cx="4343400" cy="260604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Natural Resources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600" dirty="0">
                <a:solidFill>
                  <a:srgbClr val="080808"/>
                </a:solidFill>
              </a:rPr>
              <a:t>Raw materials used to support life and make </a:t>
            </a:r>
            <a:r>
              <a:rPr lang="en-US" sz="3600" dirty="0" smtClean="0">
                <a:solidFill>
                  <a:srgbClr val="080808"/>
                </a:solidFill>
              </a:rPr>
              <a:t>goods</a:t>
            </a:r>
          </a:p>
          <a:p>
            <a:pPr marL="457200" indent="-457200"/>
            <a:r>
              <a:rPr lang="en-US" sz="3600" dirty="0" smtClean="0">
                <a:solidFill>
                  <a:srgbClr val="080808"/>
                </a:solidFill>
              </a:rPr>
              <a:t>Examples</a:t>
            </a:r>
            <a:r>
              <a:rPr lang="en-US" sz="3600" dirty="0">
                <a:solidFill>
                  <a:srgbClr val="080808"/>
                </a:solidFill>
              </a:rPr>
              <a:t>: </a:t>
            </a:r>
            <a:endParaRPr lang="en-US" sz="3600" dirty="0" smtClean="0">
              <a:solidFill>
                <a:srgbClr val="080808"/>
              </a:solidFill>
            </a:endParaRP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080808"/>
                </a:solidFill>
              </a:rPr>
              <a:t>Trees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080808"/>
                </a:solidFill>
              </a:rPr>
              <a:t>Land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080808"/>
                </a:solidFill>
              </a:rPr>
              <a:t>Oil</a:t>
            </a:r>
            <a:endParaRPr lang="en-US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004159"/>
            <a:ext cx="2689412" cy="2286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10" y="1524000"/>
            <a:ext cx="3223990" cy="37339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01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Entrepreneurship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4958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700" dirty="0" smtClean="0">
                <a:solidFill>
                  <a:srgbClr val="080808"/>
                </a:solidFill>
              </a:rPr>
              <a:t>People </a:t>
            </a:r>
            <a:r>
              <a:rPr lang="en-US" sz="2700" dirty="0">
                <a:solidFill>
                  <a:srgbClr val="080808"/>
                </a:solidFill>
              </a:rPr>
              <a:t>who have these qualities risk their time, money, and energy to make a profit.  </a:t>
            </a:r>
            <a:endParaRPr lang="en-US" sz="2700" dirty="0" smtClean="0">
              <a:solidFill>
                <a:srgbClr val="080808"/>
              </a:solidFill>
            </a:endParaRPr>
          </a:p>
          <a:p>
            <a:pPr marL="457200" indent="-457200"/>
            <a:r>
              <a:rPr lang="en-US" sz="2700" dirty="0" smtClean="0">
                <a:solidFill>
                  <a:srgbClr val="080808"/>
                </a:solidFill>
              </a:rPr>
              <a:t>They </a:t>
            </a:r>
            <a:r>
              <a:rPr lang="en-US" sz="2700" dirty="0">
                <a:solidFill>
                  <a:srgbClr val="080808"/>
                </a:solidFill>
              </a:rPr>
              <a:t>might create new products, come up with new ways to make things, or find new ways to reach buyers (ex. iTunes, Facebook).</a:t>
            </a:r>
            <a:endParaRPr lang="en-US" sz="2700" dirty="0" smtClean="0"/>
          </a:p>
        </p:txBody>
      </p:sp>
      <p:pic>
        <p:nvPicPr>
          <p:cNvPr id="7170" name="Picture 2" descr="http://cdn.cultofmac.com/wp-content/uploads/2012/11/iTunes-11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666999" cy="2667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winstonchurchill.org/images/Facebook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57699"/>
            <a:ext cx="2400300" cy="240030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4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Goods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4000" dirty="0">
                <a:solidFill>
                  <a:srgbClr val="080808"/>
                </a:solidFill>
              </a:rPr>
              <a:t>Tangible (touchable) objects that satisfy economic wants</a:t>
            </a:r>
            <a:r>
              <a:rPr lang="en-US" sz="40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080808"/>
                </a:solidFill>
              </a:rPr>
              <a:t>Items that a person may want or need to have.  </a:t>
            </a:r>
            <a:endParaRPr lang="en-US" sz="4000" dirty="0" smtClean="0"/>
          </a:p>
        </p:txBody>
      </p:sp>
      <p:pic>
        <p:nvPicPr>
          <p:cNvPr id="8195" name="Picture 3" descr="C:\Users\smd13143\AppData\Local\Microsoft\Windows\Temporary Internet Files\Content.IE5\0MU39TL0\MC90044035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3657143" cy="231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smd13143\AppData\Local\Microsoft\Windows\Temporary Internet Files\Content.IE5\8QBQCYWQ\MC90044173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1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smd13143\AppData\Local\Microsoft\Windows\Temporary Internet Files\Content.IE5\8QBQCYWQ\MC90041332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17" y="1600200"/>
            <a:ext cx="275768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7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Services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>
                <a:solidFill>
                  <a:srgbClr val="080808"/>
                </a:solidFill>
              </a:rPr>
              <a:t>Activities performed by people to satisfy economic wants</a:t>
            </a:r>
            <a:r>
              <a:rPr lang="en-US" sz="24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/>
            <a:r>
              <a:rPr lang="en-US" sz="2400" dirty="0" smtClean="0">
                <a:solidFill>
                  <a:srgbClr val="080808"/>
                </a:solidFill>
              </a:rPr>
              <a:t>Examples: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80808"/>
                </a:solidFill>
              </a:rPr>
              <a:t>Restaurants provide the service of preparing food for people.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80808"/>
                </a:solidFill>
              </a:rPr>
              <a:t>Teachers provide the service of educating students.</a:t>
            </a:r>
            <a:endParaRPr lang="en-US" sz="2400" dirty="0" smtClean="0"/>
          </a:p>
        </p:txBody>
      </p:sp>
      <p:pic>
        <p:nvPicPr>
          <p:cNvPr id="9218" name="Picture 2" descr="C:\Users\smd13143\AppData\Local\Microsoft\Windows\Temporary Internet Files\Content.IE5\8QBQCYWQ\MP90040933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4191000" cy="279618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md13143\AppData\Local\Microsoft\Windows\Temporary Internet Files\Content.IE5\YMG1FU1D\MP9004071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3505200" cy="279618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1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Producer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524001"/>
            <a:ext cx="3429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solidFill>
                  <a:srgbClr val="080808"/>
                </a:solidFill>
              </a:rPr>
              <a:t>Someone who uses resources to make a good or service</a:t>
            </a:r>
            <a:r>
              <a:rPr lang="en-US" sz="2800" dirty="0" smtClean="0">
                <a:solidFill>
                  <a:srgbClr val="080808"/>
                </a:solidFill>
              </a:rPr>
              <a:t>.</a:t>
            </a:r>
          </a:p>
          <a:p>
            <a:pPr marL="457200" indent="-457200"/>
            <a:r>
              <a:rPr lang="en-US" sz="2800" dirty="0" smtClean="0">
                <a:solidFill>
                  <a:srgbClr val="080808"/>
                </a:solidFill>
              </a:rPr>
              <a:t>Examples:</a:t>
            </a:r>
          </a:p>
          <a:p>
            <a:pPr marL="914400" lvl="1" indent="-457200"/>
            <a:r>
              <a:rPr lang="en-US" sz="2800" dirty="0" smtClean="0">
                <a:solidFill>
                  <a:srgbClr val="080808"/>
                </a:solidFill>
              </a:rPr>
              <a:t>The Ford car company, uses raw materials (such as iron, etc.) to create automobiles.</a:t>
            </a:r>
            <a:endParaRPr lang="en-US" sz="2800" dirty="0" smtClean="0"/>
          </a:p>
        </p:txBody>
      </p:sp>
      <p:pic>
        <p:nvPicPr>
          <p:cNvPr id="10242" name="Picture 2" descr="http://blog.mlive.com/business_impact/2008/05/large_Ford%20Cuts%20Workers_F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205" y="2162503"/>
            <a:ext cx="5132145" cy="3124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ook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RespondQuestionMast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RespondGraphMast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00C4137C7F488A03F7F4C393C69C" ma:contentTypeVersion="4" ma:contentTypeDescription="Create a new document." ma:contentTypeScope="" ma:versionID="91092a2084f4f64d938159cfa0403d4c">
  <xsd:schema xmlns:xsd="http://www.w3.org/2001/XMLSchema" xmlns:xs="http://www.w3.org/2001/XMLSchema" xmlns:p="http://schemas.microsoft.com/office/2006/metadata/properties" xmlns:ns2="f2d99d9e-4c67-41ea-ae20-43a7d969a0e9" xmlns:ns3="dc982109-1560-4ec2-a8e3-1f18f1f4ebfd" targetNamespace="http://schemas.microsoft.com/office/2006/metadata/properties" ma:root="true" ma:fieldsID="96957fc2f6b6471e56f5f4445fa02770" ns2:_="" ns3:_="">
    <xsd:import namespace="f2d99d9e-4c67-41ea-ae20-43a7d969a0e9"/>
    <xsd:import namespace="dc982109-1560-4ec2-a8e3-1f18f1f4e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99d9e-4c67-41ea-ae20-43a7d969a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82109-1560-4ec2-a8e3-1f18f1f4eb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05F728-162D-4822-846F-56D790216D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58D71F-2E91-4C7C-86DE-77F52C90ED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d99d9e-4c67-41ea-ae20-43a7d969a0e9"/>
    <ds:schemaRef ds:uri="dc982109-1560-4ec2-a8e3-1f18f1f4eb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7F4408-8245-4D30-9DD4-B019B0483D21}">
  <ds:schemaRefs>
    <ds:schemaRef ds:uri="http://www.w3.org/XML/1998/namespace"/>
    <ds:schemaRef ds:uri="f2d99d9e-4c67-41ea-ae20-43a7d969a0e9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dc982109-1560-4ec2-a8e3-1f18f1f4ebf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1020</Words>
  <Application>Microsoft Office PowerPoint</Application>
  <PresentationFormat>On-screen Show (4:3)</PresentationFormat>
  <Paragraphs>113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Tw Cen MT</vt:lpstr>
      <vt:lpstr>Wingdings</vt:lpstr>
      <vt:lpstr>Wingdings 2</vt:lpstr>
      <vt:lpstr>iRespondQuestionMaster</vt:lpstr>
      <vt:lpstr>iRespondGraphMaster</vt:lpstr>
      <vt:lpstr>Book</vt:lpstr>
      <vt:lpstr>1_iRespondQuestionMaster</vt:lpstr>
      <vt:lpstr>1_iRespondGraphMaster</vt:lpstr>
      <vt:lpstr>Economics Vocabulary</vt:lpstr>
      <vt:lpstr>Economics</vt:lpstr>
      <vt:lpstr>Human Resources/Capital</vt:lpstr>
      <vt:lpstr>Capital Resources</vt:lpstr>
      <vt:lpstr>Natural Resources</vt:lpstr>
      <vt:lpstr>Entrepreneurship</vt:lpstr>
      <vt:lpstr>Goods</vt:lpstr>
      <vt:lpstr>Services</vt:lpstr>
      <vt:lpstr>Producer</vt:lpstr>
      <vt:lpstr>Consumer</vt:lpstr>
      <vt:lpstr>Imports</vt:lpstr>
      <vt:lpstr>Exports</vt:lpstr>
      <vt:lpstr>Gross Domestic Product (GDP)</vt:lpstr>
      <vt:lpstr>Invest (Investment)</vt:lpstr>
      <vt:lpstr>Literacy Rate</vt:lpstr>
      <vt:lpstr>Standard of Living</vt:lpstr>
      <vt:lpstr>Scarcity</vt:lpstr>
      <vt:lpstr>Specialization</vt:lpstr>
      <vt:lpstr>Economic System</vt:lpstr>
      <vt:lpstr>Traditional Economy</vt:lpstr>
      <vt:lpstr>Command Economy</vt:lpstr>
      <vt:lpstr>Market Economy</vt:lpstr>
      <vt:lpstr>Mixed Economy</vt:lpstr>
      <vt:lpstr>Voluntary Trade</vt:lpstr>
      <vt:lpstr>International Trade</vt:lpstr>
      <vt:lpstr>Currency</vt:lpstr>
      <vt:lpstr>Exchange Rate</vt:lpstr>
      <vt:lpstr>Trade Barrier</vt:lpstr>
      <vt:lpstr>Tariff</vt:lpstr>
      <vt:lpstr>Quota</vt:lpstr>
      <vt:lpstr>Embargo</vt:lpstr>
      <vt:lpstr>OPEC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Distribution of Power</dc:title>
  <dc:creator>Matthew Short</dc:creator>
  <cp:lastModifiedBy>Shane Petrillo</cp:lastModifiedBy>
  <cp:revision>91</cp:revision>
  <cp:lastPrinted>2015-11-01T19:01:45Z</cp:lastPrinted>
  <dcterms:created xsi:type="dcterms:W3CDTF">2013-10-23T17:52:26Z</dcterms:created>
  <dcterms:modified xsi:type="dcterms:W3CDTF">2018-12-11T22:16:06Z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  <property fmtid="{D5CDD505-2E9C-101B-9397-08002B2CF9AE}" pid="6" name="ContentTypeId">
    <vt:lpwstr>0x0101009E7200C4137C7F488A03F7F4C393C69C</vt:lpwstr>
  </property>
</Properties>
</file>