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 id="2147483673" r:id="rId3"/>
  </p:sldMasterIdLst>
  <p:notesMasterIdLst>
    <p:notesMasterId r:id="rId87"/>
  </p:notesMasterIdLst>
  <p:handoutMasterIdLst>
    <p:handoutMasterId r:id="rId88"/>
  </p:handoutMasterIdLst>
  <p:sldIdLst>
    <p:sldId id="256" r:id="rId4"/>
    <p:sldId id="347" r:id="rId5"/>
    <p:sldId id="340" r:id="rId6"/>
    <p:sldId id="349" r:id="rId7"/>
    <p:sldId id="353" r:id="rId8"/>
    <p:sldId id="339" r:id="rId9"/>
    <p:sldId id="338" r:id="rId10"/>
    <p:sldId id="336" r:id="rId11"/>
    <p:sldId id="351" r:id="rId12"/>
    <p:sldId id="333" r:id="rId13"/>
    <p:sldId id="346" r:id="rId14"/>
    <p:sldId id="369" r:id="rId15"/>
    <p:sldId id="370" r:id="rId16"/>
    <p:sldId id="342" r:id="rId17"/>
    <p:sldId id="334" r:id="rId18"/>
    <p:sldId id="337" r:id="rId19"/>
    <p:sldId id="343" r:id="rId20"/>
    <p:sldId id="344" r:id="rId21"/>
    <p:sldId id="354" r:id="rId22"/>
    <p:sldId id="355" r:id="rId23"/>
    <p:sldId id="299" r:id="rId24"/>
    <p:sldId id="277" r:id="rId25"/>
    <p:sldId id="278" r:id="rId26"/>
    <p:sldId id="257" r:id="rId27"/>
    <p:sldId id="291" r:id="rId28"/>
    <p:sldId id="310" r:id="rId29"/>
    <p:sldId id="258" r:id="rId30"/>
    <p:sldId id="329" r:id="rId31"/>
    <p:sldId id="292" r:id="rId32"/>
    <p:sldId id="314" r:id="rId33"/>
    <p:sldId id="356" r:id="rId34"/>
    <p:sldId id="331" r:id="rId35"/>
    <p:sldId id="261" r:id="rId36"/>
    <p:sldId id="358" r:id="rId37"/>
    <p:sldId id="319" r:id="rId38"/>
    <p:sldId id="279" r:id="rId39"/>
    <p:sldId id="280" r:id="rId40"/>
    <p:sldId id="281" r:id="rId41"/>
    <p:sldId id="282" r:id="rId42"/>
    <p:sldId id="283" r:id="rId43"/>
    <p:sldId id="330" r:id="rId44"/>
    <p:sldId id="293" r:id="rId45"/>
    <p:sldId id="318" r:id="rId46"/>
    <p:sldId id="316" r:id="rId47"/>
    <p:sldId id="289" r:id="rId48"/>
    <p:sldId id="285" r:id="rId49"/>
    <p:sldId id="357" r:id="rId50"/>
    <p:sldId id="327" r:id="rId51"/>
    <p:sldId id="304" r:id="rId52"/>
    <p:sldId id="263" r:id="rId53"/>
    <p:sldId id="302" r:id="rId54"/>
    <p:sldId id="312" r:id="rId55"/>
    <p:sldId id="269" r:id="rId56"/>
    <p:sldId id="295" r:id="rId57"/>
    <p:sldId id="321" r:id="rId58"/>
    <p:sldId id="270" r:id="rId59"/>
    <p:sldId id="303" r:id="rId60"/>
    <p:sldId id="308" r:id="rId61"/>
    <p:sldId id="265" r:id="rId62"/>
    <p:sldId id="322" r:id="rId63"/>
    <p:sldId id="324" r:id="rId64"/>
    <p:sldId id="326" r:id="rId65"/>
    <p:sldId id="290" r:id="rId66"/>
    <p:sldId id="294" r:id="rId67"/>
    <p:sldId id="276" r:id="rId68"/>
    <p:sldId id="275" r:id="rId69"/>
    <p:sldId id="274" r:id="rId70"/>
    <p:sldId id="272" r:id="rId71"/>
    <p:sldId id="271" r:id="rId72"/>
    <p:sldId id="287" r:id="rId73"/>
    <p:sldId id="273" r:id="rId74"/>
    <p:sldId id="307" r:id="rId75"/>
    <p:sldId id="298" r:id="rId76"/>
    <p:sldId id="305" r:id="rId77"/>
    <p:sldId id="267" r:id="rId78"/>
    <p:sldId id="306" r:id="rId79"/>
    <p:sldId id="361" r:id="rId80"/>
    <p:sldId id="364" r:id="rId81"/>
    <p:sldId id="368" r:id="rId82"/>
    <p:sldId id="362" r:id="rId83"/>
    <p:sldId id="366" r:id="rId84"/>
    <p:sldId id="360" r:id="rId85"/>
    <p:sldId id="359" r:id="rId86"/>
  </p:sldIdLst>
  <p:sldSz cx="9144000" cy="6858000" type="screen4x3"/>
  <p:notesSz cx="7010400" cy="9236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53" autoAdjust="0"/>
    <p:restoredTop sz="85471" autoAdjust="0"/>
  </p:normalViewPr>
  <p:slideViewPr>
    <p:cSldViewPr>
      <p:cViewPr varScale="1">
        <p:scale>
          <a:sx n="67" d="100"/>
          <a:sy n="67" d="100"/>
        </p:scale>
        <p:origin x="100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presProps" Target="pres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viewProps" Target="viewProps.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notesMaster" Target="notesMasters/notesMaster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261BDE-7980-49CA-87AB-656D058963A5}"/>
              </a:ext>
            </a:extLst>
          </p:cNvPr>
          <p:cNvSpPr>
            <a:spLocks noGrp="1"/>
          </p:cNvSpPr>
          <p:nvPr>
            <p:ph type="hdr" sz="quarter"/>
          </p:nvPr>
        </p:nvSpPr>
        <p:spPr>
          <a:xfrm>
            <a:off x="6" y="0"/>
            <a:ext cx="3038475" cy="462120"/>
          </a:xfrm>
          <a:prstGeom prst="rect">
            <a:avLst/>
          </a:prstGeom>
        </p:spPr>
        <p:txBody>
          <a:bodyPr vert="horz" lIns="90493" tIns="45247" rIns="90493" bIns="45247"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6E1B89C3-2B17-4F65-8A4F-D302EDB3DF8C}"/>
              </a:ext>
            </a:extLst>
          </p:cNvPr>
          <p:cNvSpPr>
            <a:spLocks noGrp="1"/>
          </p:cNvSpPr>
          <p:nvPr>
            <p:ph type="dt" sz="quarter" idx="1"/>
          </p:nvPr>
        </p:nvSpPr>
        <p:spPr>
          <a:xfrm>
            <a:off x="3970343" y="0"/>
            <a:ext cx="3038475" cy="462120"/>
          </a:xfrm>
          <a:prstGeom prst="rect">
            <a:avLst/>
          </a:prstGeom>
        </p:spPr>
        <p:txBody>
          <a:bodyPr vert="horz" lIns="90493" tIns="45247" rIns="90493" bIns="45247" rtlCol="0"/>
          <a:lstStyle>
            <a:lvl1pPr algn="r">
              <a:defRPr sz="1200"/>
            </a:lvl1pPr>
          </a:lstStyle>
          <a:p>
            <a:pPr>
              <a:defRPr/>
            </a:pPr>
            <a:fld id="{A245FC32-9AFE-4974-A301-7A91633F415E}" type="datetimeFigureOut">
              <a:rPr lang="en-US"/>
              <a:pPr>
                <a:defRPr/>
              </a:pPr>
              <a:t>1/31/2020</a:t>
            </a:fld>
            <a:endParaRPr lang="en-US"/>
          </a:p>
        </p:txBody>
      </p:sp>
      <p:sp>
        <p:nvSpPr>
          <p:cNvPr id="4" name="Footer Placeholder 3">
            <a:extLst>
              <a:ext uri="{FF2B5EF4-FFF2-40B4-BE49-F238E27FC236}">
                <a16:creationId xmlns:a16="http://schemas.microsoft.com/office/drawing/2014/main" id="{7091F02D-9BE7-4D94-9D68-29AE277177CC}"/>
              </a:ext>
            </a:extLst>
          </p:cNvPr>
          <p:cNvSpPr>
            <a:spLocks noGrp="1"/>
          </p:cNvSpPr>
          <p:nvPr>
            <p:ph type="ftr" sz="quarter" idx="2"/>
          </p:nvPr>
        </p:nvSpPr>
        <p:spPr>
          <a:xfrm>
            <a:off x="6" y="8773962"/>
            <a:ext cx="3038475" cy="462119"/>
          </a:xfrm>
          <a:prstGeom prst="rect">
            <a:avLst/>
          </a:prstGeom>
        </p:spPr>
        <p:txBody>
          <a:bodyPr vert="horz" lIns="90493" tIns="45247" rIns="90493" bIns="45247"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E341D965-0327-479D-804C-5ABF2987AD3A}"/>
              </a:ext>
            </a:extLst>
          </p:cNvPr>
          <p:cNvSpPr>
            <a:spLocks noGrp="1"/>
          </p:cNvSpPr>
          <p:nvPr>
            <p:ph type="sldNum" sz="quarter" idx="3"/>
          </p:nvPr>
        </p:nvSpPr>
        <p:spPr>
          <a:xfrm>
            <a:off x="3970343" y="8773962"/>
            <a:ext cx="3038475" cy="462119"/>
          </a:xfrm>
          <a:prstGeom prst="rect">
            <a:avLst/>
          </a:prstGeom>
        </p:spPr>
        <p:txBody>
          <a:bodyPr vert="horz" wrap="square" lIns="90493" tIns="45247" rIns="90493" bIns="45247" numCol="1" anchor="b" anchorCtr="0" compatLnSpc="1">
            <a:prstTxWarp prst="textNoShape">
              <a:avLst/>
            </a:prstTxWarp>
          </a:bodyPr>
          <a:lstStyle>
            <a:lvl1pPr algn="r">
              <a:defRPr sz="1200"/>
            </a:lvl1pPr>
          </a:lstStyle>
          <a:p>
            <a:fld id="{E3508098-F235-4E61-864D-B02E42E880DE}"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81.05594" units="1/cm"/>
          <inkml:channelProperty channel="Y" name="resolution" value="675.46899" units="1/cm"/>
          <inkml:channelProperty channel="T" name="resolution" value="1" units="1/dev"/>
        </inkml:channelProperties>
      </inkml:inkSource>
      <inkml:timestamp xml:id="ts0" timeString="2019-01-23T20:49:35.551"/>
    </inkml:context>
    <inkml:brush xml:id="br0">
      <inkml:brushProperty name="width" value="0.05292" units="cm"/>
      <inkml:brushProperty name="height" value="0.05292" units="cm"/>
      <inkml:brushProperty name="color" value="#FFFF00"/>
    </inkml:brush>
  </inkml:definitions>
  <inkml:trace contextRef="#ctx0" brushRef="#br0">5969 2837 0,'0'0'15,"0"0"1,0 0 0,0 0-16,0 0 15,0 0 1,0 0 0,0 0-16,0 0 15,0 0-15,0 0 0,0 0 0,0 0 16,0 0-1,0 0 1,0 0 0,0 0-1,0 0 1,0 0 0,0 0-1,0 0-15,0 0 16,5 0-1,3 0-15,14 0 16,22 0 0,21 0-1,-9 0 1,9 2-16,-2-2 16,19-2-16,-3-4 15,25-4-15,-104 10 0,0 0 0,0 0 16,95-7-16,21-1 0,-25 3 15,-1 0-15,24 5 0,-18 0 16,2 0-16,20 0 0,-15 0 16,6 0-16,19 0 0,-19 0 15,10 0-15,19 0 0,-28 0 16,10 0-16,20 0 0,-26 0 16,7 0-16,17 5 0,-24-5 15,7 0 1,12 5-16,-25-5 0,3 3 0,10 7 0,-2-8 15,21 14 1,-16-8-16,5 4 0,14-2 16,-22 3-1,-60-11 1,-61-2-16,30 5 16,-30-5-16,18 0 15,-28 5 1,7-5-1,3 0 1,0 0 0,0 0-16,0 0 0,0 0 15,0 0-15,0 0 16,-5 0 0,0 0-1,5 0-15,0 0 0,0 0 0,-7 0 16,-11-5-1,18 5-15</inkml:trace>
  <inkml:trace contextRef="#ctx0" brushRef="#br0" timeOffset="2396.75">5818 3701 0,'0'0'16,"0"0"0,0 0-16,0 0 15,0 0 1,5 3-1,15-3 1,23 0 0,35 0-1,23 0 1,-23 0 0,8 5-16,-8-5 0,13 0 0,-6 0 15,23-5 1,-12 2-16,20-2 15,-7 0-15,17 0 0,-31 2 16,1-2-16,7 1 0,-17 4 16,10-3-16,12-2 0,-108 5 0,0 0 0,0 0 15,96-6 1,2 2-16,18 1 0,-10-2 0,2 5 0,21-5 16,-20 5-1,3-2-15,23-4 0,-23 6 0,0 0 16,21-5-16,-24 5 15,9 0-15,11 0 0,-22 0 0,7 0 16,14 0-16,-25 0 16,4 0-16,16-5 0,-22 5 0,-3 0 15,11 0-15,-19 0 0,11 5 0,20 0 16,-7 1-16,26 1 0,-140-7 0,121 5 16,23-5-16,-23 0 15,22 3-15,-27-3 16,19 0-16,-30 4 15,11 7-15,-25-4 16,7 6-16,-10 5 16,-32-11-1,-26-2 1,-18 0 0,-24-10-1,-13 0 1,-5 2-16,30 3 0,0 0 15,0 0-15,-28 0 16,7-4-16,21 4 0</inkml:trace>
  <inkml:trace contextRef="#ctx0" brushRef="#br0" timeOffset="7571.55">21095 6180 0,'5'0'15,"21"0"1,17 0 0,30 0 15,-8 0-16,14 5-15,-2-5 16,22 3-16,-3-3 16,30 0-16,-30 5 31,-6-5-31,13 0 0,6 0 16,29-5-16,-17 2 15,8-7-15,-23 3 16,-3-6-16,18-4 15,-56-6 1,-32 10 0,-15 8-1,-18 5-15</inkml:trace>
  <inkml:trace contextRef="#ctx0" brushRef="#br0" timeOffset="10030.83">8137 7781 0,'9'-6'16,"17"-4"0,24-5-1,-2 0 1,17 2-16,6 6 31,19-6-31,1 1 16,30-6-16,-25 8 15,1-3-15,20-4 0,-11 4 16,18 1-16,24-1 0,-19 3 16,19-3-16,33-4 0,-25 4 15,14 5-15,29-1 0,-28 6 16,11-2-16,20 0 0,-31 5 16,3 0-16,20 10 0,-36-7 15,3 6-15,16 4 0,-33-5 16,-6 2-16,8-5 0,-6-3 15,15 11-15,-37-3 16,31-5-16,-21-15 16,-62 5-1,-37 5 1,-40-3-16,1-1 16,-3-2-1,6 6 1,2 0-1,5 0 1,0 0-16</inkml:trace>
  <inkml:trace contextRef="#ctx0" brushRef="#br0" timeOffset="19709.2">20234 10585 0,'0'0'15,"0"0"17,15 0-17,16 0 1,24 0-1,31 0 1,-13 0 0,15-3-16,-4-1 15,26-9-15,-27 3 16,1 2-16,16-4 0,-12 2 16,8 2-16,15 1 0,-16 1 15,9 1-15,22 0 0,-18 5 16,6 10-1,19 3-15,-22-1 0,8 6 16,19 5-16,-27-8 0,2 8 0,8 2 0,-20-3 16,2 3-1,13 11-15,-3-1 0,16 8 0,-21-10 16,11 7-16,-28-10 16,12 1-16,12-1 15,-59-12 1,-28-18-16,-16 0 15,-21-5 1,-17-3 0,-11-7-1,-3 2 1,9 1-16,11-1 16,20 13-16</inkml:trace>
  <inkml:trace contextRef="#ctx0" brushRef="#br0" timeOffset="22074.59">3789 11127 0,'0'0'16,"0"0"-1,0 0 1,0 0 0,0 0-1,0 0 1,0 0 0,0 0-1,0 0 1,0 0-1,0 0 17,8 0-17,17 0 1,23 0 0,25 0-1,-10 0 1,6 0-16,-4 0 15,13-5-15,-5 0 16,12-3-16,-11 3 16,14-2-1,-15 2-15,18-1 0,-8 6 32,10-2-32,-10 2 15,9-10-15,-15 5 16,14 3-16,-14 2 15,14 0-15,-12 0 16,12-6-16,-19 1 16,14 3-16,-7 2 15,11 0-15,-12 0 16,13 2-16,30-2 16,5 5-1,0-5-15,-40 0 31,2 8-31,-20-3 0,9 5 0,-8-8 16,9 9 0,-8-9-16,9 3 0,24-5 15,10 10 1,-9 3 15,-36 4-15,-33-9-1,-18-3 1,-8-5 0,-5 0-1,-4 0 17,0 0-32</inkml:trace>
  <inkml:trace contextRef="#ctx0" brushRef="#br0" timeOffset="27049.87">5244 12011 0,'2'0'16,"11"0"-1,5 0 1,12 0 0,17 0 15,23 0-16,21 0 1,-17 0 0,3 0-16,-11 0 15,10 0-15,-11 0 16,14 0-16,-14 0 16,13 0-16,-13 0 15,11 5 1,-10-5-16,11-5 0,-5 5 31,3-2-31,-4-3 0,12-1 0,-7 4 31,17-3-31,-18 5 16,16-5-16,-13 5 16,18-5-16,-13 3 15,13-4-15,-16 1 16,21 3-16,-15 2 31,12 0-31,-10 0 16,10 2-16,-10 3 15,11 1-15,-14-6 16,17 0-16,-16 0 31,8-6-31,-10 1 16,9 3-16,-14-3 15,11 5-15,-14-5 16,14-3 0,-17 3-16,18-2 15,-13 1 1,18 2-16,-21 4 16,19-5-16,-18 5 15,17-3-15,-18-2 31,16 0-31,-15 5 16,10 0-16,-14 0 16,12-3-16,26-12 15,14-5 1,-3-3 0,0 6-1,-10 4 1,-6 8-1,-11 3 1,-11-3 15,-15-3-15,-33 3 0,-17 5-1,-11 0 1,-2 0-1,-5 0 1,0 0 0,0 0-1,0 0-15</inkml:trace>
  <inkml:trace contextRef="#ctx0" brushRef="#br0" timeOffset="35994.08">4618 15135 0,'0'0'16,"0"0"0,0 0-1,0 0 1,0 0-1,5-2 1,13-3-16,20-12 31,20-4-31,10-1 16,15 4 0,13 5-1,10 1 1,2 1-1,6-1 1,2 5 0,4-4-1,3 9 1,-6 2 0,-4 2-16,-2-2 15,-3 6 1,-6 6-1,3-2 1,3-2 0,1-3-1,-1-3 1,-4 3 0,4 6-16,5 1 15,1 6 1,6-1-1,1 4 1,6 1 0,1-2-1,3-2 1,-40-8-16,-5-3 0,-14-2 16,12-3-16,-16-2 15,15 6-15,-15-6 16,9 0-1,27 0-15,4 6 16,1-6 0,-8 0-1,2 0 1,1-12 0,-1 5-1,5 3 1,0 8-1,6 3 1,0 5 0,1 0-1,6-5 1,-5 8 0,10 0-1,-5 1-15,-3-4 16,-15 1-1,-7-1 1,-10-5 0,-3 4-1,3-3 1,-1 4 0,6 6-16,0 0 15,0-6 1,4-2-1,0-7 1,10 2 0,3 0-1,5 0 1,-1-2-16,4-3 16,1 0-1,4 0 1,0 0-1,0 0 1,0 0 0,10 0-1,-5 0 1,-50 0 0,9 0-16,-16 0 15,9 0-15,-8 0 16,8-3-16,-15-2 15,13-5-15,-13 2 16,15-4-16,-13-1 16,14 0-16,-14-2 15,16 8-15,-10-1 16,15-2-16,-14 4 16,12 4-16,-12-3 15,14-7-15,-15 1 0,10 4 0,-11 3 16,13 1-16,28-2 15,10 5 1,0 0 0,0 8-1,2 1 1,-7-7 0,-5-2-1,-3 0 1,-7 0-16,-15 0 15,-16 11 1,-37-6 0,-5-2-1,-15 1 1,-8-4 0,-3 0-16,-2 0 15,0 0 1,0 0-16</inkml:trace>
  <inkml:trace contextRef="#ctx0" brushRef="#br0" timeOffset="40067.17">5216 15841 0,'-2'-5'15,"-16"-2"1,-5-3-16,1 2 16,8 2-1,2 2 1,12 4-16</inkml:trace>
  <inkml:trace contextRef="#ctx0" brushRef="#br0" timeOffset="42271.51">4876 15957 0,'0'0'0,"0"0"16,0 0-1,0 0 1,2 0-1,8 0 1,11 0 0,14 0-1,11-3 1,17-1 0,1-6-1,2 2 1,7 0-1,1-1 1,3 1 0,-4 3-16,1 5 15,-2 0 1,-1-6 0,-6 6-1,-4-2 1,-1 2-1,-4-5 1,4 5 0,6 0-1,2 0-15,-2 7 16,-1-1 0,3 1-1,2 3 1,9 3-1,2-5-15,1 2 16,4-3 0,0 4-1,3-4 1,-9 5 0,3-1-1,-5-4 1,0-7-1,0 0-15,0-5 16,-10-2 0,2-2-1,-1 0 1,4 2 0,0-4-1,5 4 1,-4-3-1,-4 2 1,-4 0 0,-1-1-1,-5 3 1,1-1 0,0-1-16,-6 3 31,-3 5-31,4 0 31,0 0-31,-3 0 16,-3 0-1,8 0 1,-3 0 0,6 0-1,4 0 1,1 0-1,-3 0 1,2 0 0,0 0-1,4-5 1,-3 0 0,4-2-1,-7-4 1,2 4-1,2 2 1,-3 3 0,0 2-1,1 0 1,6 0 0,-9 2-1,4 8-15,-1 3 16,-4-1-1,-10-2 1,7-8 0,2-2-1,-4 0 1,-2 6 0,7 1-16,5 8 15,0-2 1,-1 0-1,-4-6 1,-1-2 0,1-5-1,-1 0-15,0 0 16,0 6 0,7-4-1,-7 3 1,5 0-1,3-5 1,9 4 0,2-1-16,2 8 15,2-9 1,8 3 0,4 5-1,3-2 1,9-1-1,-9-1 1,3-2 0,2 4-1,0 5 1,0-4 0,-1-1-1,-9 2 1,-2-2-16,-11 2 15,3-3 1,-2-1 0,-3-4-1,5-2 1,-3 0 0,-1-2-1,-1-9 1,-5 4-1,-3-3 1,-9 7 0,-13 3-1,-5 0 1,-20 0 0,-11 0-1,1 0 1,-1 0-1,-7 0 1,-5 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49BA80-AC5C-4442-BDBB-8801FD936F87}"/>
              </a:ext>
            </a:extLst>
          </p:cNvPr>
          <p:cNvSpPr>
            <a:spLocks noGrp="1"/>
          </p:cNvSpPr>
          <p:nvPr>
            <p:ph type="hdr" sz="quarter"/>
          </p:nvPr>
        </p:nvSpPr>
        <p:spPr>
          <a:xfrm>
            <a:off x="6" y="6"/>
            <a:ext cx="3038475" cy="463696"/>
          </a:xfrm>
          <a:prstGeom prst="rect">
            <a:avLst/>
          </a:prstGeom>
        </p:spPr>
        <p:txBody>
          <a:bodyPr vert="horz" lIns="92813" tIns="46407" rIns="92813" bIns="46407"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2C3D6326-D176-4D46-85CA-E61672DB69CA}"/>
              </a:ext>
            </a:extLst>
          </p:cNvPr>
          <p:cNvSpPr>
            <a:spLocks noGrp="1"/>
          </p:cNvSpPr>
          <p:nvPr>
            <p:ph type="dt" idx="1"/>
          </p:nvPr>
        </p:nvSpPr>
        <p:spPr>
          <a:xfrm>
            <a:off x="3970343" y="6"/>
            <a:ext cx="3038475" cy="463696"/>
          </a:xfrm>
          <a:prstGeom prst="rect">
            <a:avLst/>
          </a:prstGeom>
        </p:spPr>
        <p:txBody>
          <a:bodyPr vert="horz" lIns="92813" tIns="46407" rIns="92813" bIns="46407" rtlCol="0"/>
          <a:lstStyle>
            <a:lvl1pPr algn="r">
              <a:defRPr sz="1200"/>
            </a:lvl1pPr>
          </a:lstStyle>
          <a:p>
            <a:pPr>
              <a:defRPr/>
            </a:pPr>
            <a:fld id="{F1B847B0-EC24-4BB5-82FC-168F85E83410}" type="datetimeFigureOut">
              <a:rPr lang="en-US"/>
              <a:pPr>
                <a:defRPr/>
              </a:pPr>
              <a:t>1/31/2020</a:t>
            </a:fld>
            <a:endParaRPr lang="en-US"/>
          </a:p>
        </p:txBody>
      </p:sp>
      <p:sp>
        <p:nvSpPr>
          <p:cNvPr id="4" name="Slide Image Placeholder 3">
            <a:extLst>
              <a:ext uri="{FF2B5EF4-FFF2-40B4-BE49-F238E27FC236}">
                <a16:creationId xmlns:a16="http://schemas.microsoft.com/office/drawing/2014/main" id="{895EEE5E-7321-4E8A-B75B-6FC9CEC8AEAA}"/>
              </a:ext>
            </a:extLst>
          </p:cNvPr>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2813" tIns="46407" rIns="92813" bIns="46407" rtlCol="0" anchor="ctr"/>
          <a:lstStyle/>
          <a:p>
            <a:pPr lvl="0"/>
            <a:endParaRPr lang="en-US" noProof="0"/>
          </a:p>
        </p:txBody>
      </p:sp>
      <p:sp>
        <p:nvSpPr>
          <p:cNvPr id="5" name="Notes Placeholder 4">
            <a:extLst>
              <a:ext uri="{FF2B5EF4-FFF2-40B4-BE49-F238E27FC236}">
                <a16:creationId xmlns:a16="http://schemas.microsoft.com/office/drawing/2014/main" id="{0456F161-F173-4B9D-8BF2-80DFE1342888}"/>
              </a:ext>
            </a:extLst>
          </p:cNvPr>
          <p:cNvSpPr>
            <a:spLocks noGrp="1"/>
          </p:cNvSpPr>
          <p:nvPr>
            <p:ph type="body" sz="quarter" idx="3"/>
          </p:nvPr>
        </p:nvSpPr>
        <p:spPr>
          <a:xfrm>
            <a:off x="700093" y="4444547"/>
            <a:ext cx="5610225" cy="3637020"/>
          </a:xfrm>
          <a:prstGeom prst="rect">
            <a:avLst/>
          </a:prstGeom>
        </p:spPr>
        <p:txBody>
          <a:bodyPr vert="horz" lIns="92813" tIns="46407" rIns="92813" bIns="46407"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68B8254-EFCC-4A48-A468-AD624D7B4AF3}"/>
              </a:ext>
            </a:extLst>
          </p:cNvPr>
          <p:cNvSpPr>
            <a:spLocks noGrp="1"/>
          </p:cNvSpPr>
          <p:nvPr>
            <p:ph type="ftr" sz="quarter" idx="4"/>
          </p:nvPr>
        </p:nvSpPr>
        <p:spPr>
          <a:xfrm>
            <a:off x="6" y="8772380"/>
            <a:ext cx="3038475" cy="463696"/>
          </a:xfrm>
          <a:prstGeom prst="rect">
            <a:avLst/>
          </a:prstGeom>
        </p:spPr>
        <p:txBody>
          <a:bodyPr vert="horz" lIns="92813" tIns="46407" rIns="92813" bIns="46407"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49E95139-6A64-4A6A-8EE0-7B5A791EB86D}"/>
              </a:ext>
            </a:extLst>
          </p:cNvPr>
          <p:cNvSpPr>
            <a:spLocks noGrp="1"/>
          </p:cNvSpPr>
          <p:nvPr>
            <p:ph type="sldNum" sz="quarter" idx="5"/>
          </p:nvPr>
        </p:nvSpPr>
        <p:spPr>
          <a:xfrm>
            <a:off x="3970343" y="8772380"/>
            <a:ext cx="3038475" cy="463696"/>
          </a:xfrm>
          <a:prstGeom prst="rect">
            <a:avLst/>
          </a:prstGeom>
        </p:spPr>
        <p:txBody>
          <a:bodyPr vert="horz" wrap="square" lIns="92813" tIns="46407" rIns="92813" bIns="46407" numCol="1" anchor="b" anchorCtr="0" compatLnSpc="1">
            <a:prstTxWarp prst="textNoShape">
              <a:avLst/>
            </a:prstTxWarp>
          </a:bodyPr>
          <a:lstStyle>
            <a:lvl1pPr algn="r">
              <a:defRPr sz="1200"/>
            </a:lvl1pPr>
          </a:lstStyle>
          <a:p>
            <a:fld id="{E62F8ECF-C4B9-42AB-A39D-9E29B3E4D24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C511891E-1E85-45E9-B69B-42BEBB1DCB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D13B78E8-68C2-4EDE-B6BC-129B957555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8676" name="Slide Number Placeholder 3">
            <a:extLst>
              <a:ext uri="{FF2B5EF4-FFF2-40B4-BE49-F238E27FC236}">
                <a16:creationId xmlns:a16="http://schemas.microsoft.com/office/drawing/2014/main" id="{D49E1342-88CB-45CC-A49B-D727E242D8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A760EE-32EA-421F-A1B4-7C8E830EC103}"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E89BF537-17CF-4C3D-939D-6713832459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74BC80B2-1D88-4CB1-A802-7981C4BBFA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Slide Number Placeholder 3">
            <a:extLst>
              <a:ext uri="{FF2B5EF4-FFF2-40B4-BE49-F238E27FC236}">
                <a16:creationId xmlns:a16="http://schemas.microsoft.com/office/drawing/2014/main" id="{18FF6A58-C651-4108-94C3-427E18C39E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69875">
              <a:spcBef>
                <a:spcPct val="30000"/>
              </a:spcBef>
              <a:defRPr sz="1200">
                <a:solidFill>
                  <a:schemeClr val="tx1"/>
                </a:solidFill>
                <a:latin typeface="Calibri" panose="020F0502020204030204" pitchFamily="34" charset="0"/>
              </a:defRPr>
            </a:lvl2pPr>
            <a:lvl3pPr marL="1158875" indent="-212725">
              <a:spcBef>
                <a:spcPct val="30000"/>
              </a:spcBef>
              <a:defRPr sz="1200">
                <a:solidFill>
                  <a:schemeClr val="tx1"/>
                </a:solidFill>
                <a:latin typeface="Calibri" panose="020F0502020204030204" pitchFamily="34" charset="0"/>
              </a:defRPr>
            </a:lvl3pPr>
            <a:lvl4pPr marL="1630363" indent="-212725">
              <a:spcBef>
                <a:spcPct val="30000"/>
              </a:spcBef>
              <a:defRPr sz="1200">
                <a:solidFill>
                  <a:schemeClr val="tx1"/>
                </a:solidFill>
                <a:latin typeface="Calibri" panose="020F0502020204030204" pitchFamily="34" charset="0"/>
              </a:defRPr>
            </a:lvl4pPr>
            <a:lvl5pPr marL="2105025" indent="-212725">
              <a:spcBef>
                <a:spcPct val="30000"/>
              </a:spcBef>
              <a:defRPr sz="1200">
                <a:solidFill>
                  <a:schemeClr val="tx1"/>
                </a:solidFill>
                <a:latin typeface="Calibri" panose="020F0502020204030204" pitchFamily="34" charset="0"/>
              </a:defRPr>
            </a:lvl5pPr>
            <a:lvl6pPr marL="2562225" indent="-212725" eaLnBrk="0" fontAlgn="base" hangingPunct="0">
              <a:spcBef>
                <a:spcPct val="30000"/>
              </a:spcBef>
              <a:spcAft>
                <a:spcPct val="0"/>
              </a:spcAft>
              <a:defRPr sz="1200">
                <a:solidFill>
                  <a:schemeClr val="tx1"/>
                </a:solidFill>
                <a:latin typeface="Calibri" panose="020F0502020204030204" pitchFamily="34" charset="0"/>
              </a:defRPr>
            </a:lvl6pPr>
            <a:lvl7pPr marL="3019425" indent="-212725" eaLnBrk="0" fontAlgn="base" hangingPunct="0">
              <a:spcBef>
                <a:spcPct val="30000"/>
              </a:spcBef>
              <a:spcAft>
                <a:spcPct val="0"/>
              </a:spcAft>
              <a:defRPr sz="1200">
                <a:solidFill>
                  <a:schemeClr val="tx1"/>
                </a:solidFill>
                <a:latin typeface="Calibri" panose="020F0502020204030204" pitchFamily="34" charset="0"/>
              </a:defRPr>
            </a:lvl7pPr>
            <a:lvl8pPr marL="3476625" indent="-212725" eaLnBrk="0" fontAlgn="base" hangingPunct="0">
              <a:spcBef>
                <a:spcPct val="30000"/>
              </a:spcBef>
              <a:spcAft>
                <a:spcPct val="0"/>
              </a:spcAft>
              <a:defRPr sz="1200">
                <a:solidFill>
                  <a:schemeClr val="tx1"/>
                </a:solidFill>
                <a:latin typeface="Calibri" panose="020F0502020204030204" pitchFamily="34" charset="0"/>
              </a:defRPr>
            </a:lvl8pPr>
            <a:lvl9pPr marL="3933825" indent="-2127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228FEB8-5B82-419F-BD28-B78292E90B19}" type="slidenum">
              <a:rPr lang="en-US" altLang="en-US">
                <a:solidFill>
                  <a:srgbClr val="000000"/>
                </a:solidFill>
                <a:latin typeface="Arial" panose="020B0604020202020204" pitchFamily="34" charset="0"/>
              </a:rPr>
              <a:pPr>
                <a:spcBef>
                  <a:spcPct val="0"/>
                </a:spcBef>
              </a:pPr>
              <a:t>7</a:t>
            </a:fld>
            <a:endParaRPr lang="en-US" altLang="en-US">
              <a:solidFill>
                <a:srgbClr val="000000"/>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E5AF879B-049A-41C6-AF07-B2A1FE139E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DD4ADFFB-0E4B-4EB7-8E1D-FDB2D372FB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6084" name="Slide Number Placeholder 3">
            <a:extLst>
              <a:ext uri="{FF2B5EF4-FFF2-40B4-BE49-F238E27FC236}">
                <a16:creationId xmlns:a16="http://schemas.microsoft.com/office/drawing/2014/main" id="{892960A3-39A5-41B4-8EFA-C158C8F092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69875">
              <a:spcBef>
                <a:spcPct val="30000"/>
              </a:spcBef>
              <a:defRPr sz="1200">
                <a:solidFill>
                  <a:schemeClr val="tx1"/>
                </a:solidFill>
                <a:latin typeface="Calibri" panose="020F0502020204030204" pitchFamily="34" charset="0"/>
              </a:defRPr>
            </a:lvl2pPr>
            <a:lvl3pPr marL="1158875" indent="-212725">
              <a:spcBef>
                <a:spcPct val="30000"/>
              </a:spcBef>
              <a:defRPr sz="1200">
                <a:solidFill>
                  <a:schemeClr val="tx1"/>
                </a:solidFill>
                <a:latin typeface="Calibri" panose="020F0502020204030204" pitchFamily="34" charset="0"/>
              </a:defRPr>
            </a:lvl3pPr>
            <a:lvl4pPr marL="1630363" indent="-212725">
              <a:spcBef>
                <a:spcPct val="30000"/>
              </a:spcBef>
              <a:defRPr sz="1200">
                <a:solidFill>
                  <a:schemeClr val="tx1"/>
                </a:solidFill>
                <a:latin typeface="Calibri" panose="020F0502020204030204" pitchFamily="34" charset="0"/>
              </a:defRPr>
            </a:lvl4pPr>
            <a:lvl5pPr marL="2105025" indent="-212725">
              <a:spcBef>
                <a:spcPct val="30000"/>
              </a:spcBef>
              <a:defRPr sz="1200">
                <a:solidFill>
                  <a:schemeClr val="tx1"/>
                </a:solidFill>
                <a:latin typeface="Calibri" panose="020F0502020204030204" pitchFamily="34" charset="0"/>
              </a:defRPr>
            </a:lvl5pPr>
            <a:lvl6pPr marL="2562225" indent="-212725" eaLnBrk="0" fontAlgn="base" hangingPunct="0">
              <a:spcBef>
                <a:spcPct val="30000"/>
              </a:spcBef>
              <a:spcAft>
                <a:spcPct val="0"/>
              </a:spcAft>
              <a:defRPr sz="1200">
                <a:solidFill>
                  <a:schemeClr val="tx1"/>
                </a:solidFill>
                <a:latin typeface="Calibri" panose="020F0502020204030204" pitchFamily="34" charset="0"/>
              </a:defRPr>
            </a:lvl6pPr>
            <a:lvl7pPr marL="3019425" indent="-212725" eaLnBrk="0" fontAlgn="base" hangingPunct="0">
              <a:spcBef>
                <a:spcPct val="30000"/>
              </a:spcBef>
              <a:spcAft>
                <a:spcPct val="0"/>
              </a:spcAft>
              <a:defRPr sz="1200">
                <a:solidFill>
                  <a:schemeClr val="tx1"/>
                </a:solidFill>
                <a:latin typeface="Calibri" panose="020F0502020204030204" pitchFamily="34" charset="0"/>
              </a:defRPr>
            </a:lvl7pPr>
            <a:lvl8pPr marL="3476625" indent="-212725" eaLnBrk="0" fontAlgn="base" hangingPunct="0">
              <a:spcBef>
                <a:spcPct val="30000"/>
              </a:spcBef>
              <a:spcAft>
                <a:spcPct val="0"/>
              </a:spcAft>
              <a:defRPr sz="1200">
                <a:solidFill>
                  <a:schemeClr val="tx1"/>
                </a:solidFill>
                <a:latin typeface="Calibri" panose="020F0502020204030204" pitchFamily="34" charset="0"/>
              </a:defRPr>
            </a:lvl8pPr>
            <a:lvl9pPr marL="3933825" indent="-2127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EFAC9CC-A280-4EC1-BCA0-00C4B559F7BC}" type="slidenum">
              <a:rPr lang="en-US" altLang="en-US">
                <a:solidFill>
                  <a:srgbClr val="000000"/>
                </a:solidFill>
                <a:latin typeface="Arial" panose="020B0604020202020204" pitchFamily="34" charset="0"/>
              </a:rPr>
              <a:pPr>
                <a:spcBef>
                  <a:spcPct val="0"/>
                </a:spcBef>
              </a:pPr>
              <a:t>15</a:t>
            </a:fld>
            <a:endParaRPr lang="en-US" altLang="en-US">
              <a:solidFill>
                <a:srgbClr val="000000"/>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A02891DE-5386-4551-BEE4-6783628294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239958B9-335B-451F-8A86-3C5599B622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44" name="Slide Number Placeholder 3">
            <a:extLst>
              <a:ext uri="{FF2B5EF4-FFF2-40B4-BE49-F238E27FC236}">
                <a16:creationId xmlns:a16="http://schemas.microsoft.com/office/drawing/2014/main" id="{C3856B6D-51E8-4309-9E43-35A556E414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0888" indent="-285750">
              <a:defRPr>
                <a:solidFill>
                  <a:schemeClr val="tx1"/>
                </a:solidFill>
                <a:latin typeface="Arial" panose="020B0604020202020204" pitchFamily="34" charset="0"/>
              </a:defRPr>
            </a:lvl2pPr>
            <a:lvl3pPr marL="1157288" indent="-228600">
              <a:defRPr>
                <a:solidFill>
                  <a:schemeClr val="tx1"/>
                </a:solidFill>
                <a:latin typeface="Arial" panose="020B0604020202020204" pitchFamily="34" charset="0"/>
              </a:defRPr>
            </a:lvl3pPr>
            <a:lvl4pPr marL="1620838" indent="-228600">
              <a:defRPr>
                <a:solidFill>
                  <a:schemeClr val="tx1"/>
                </a:solidFill>
                <a:latin typeface="Arial" panose="020B0604020202020204" pitchFamily="34" charset="0"/>
              </a:defRPr>
            </a:lvl4pPr>
            <a:lvl5pPr marL="2085975" indent="-228600">
              <a:defRPr>
                <a:solidFill>
                  <a:schemeClr val="tx1"/>
                </a:solidFill>
                <a:latin typeface="Arial" panose="020B0604020202020204" pitchFamily="34" charset="0"/>
              </a:defRPr>
            </a:lvl5pPr>
            <a:lvl6pPr marL="2543175" indent="-228600" eaLnBrk="0" fontAlgn="base" hangingPunct="0">
              <a:spcBef>
                <a:spcPct val="0"/>
              </a:spcBef>
              <a:spcAft>
                <a:spcPct val="0"/>
              </a:spcAft>
              <a:defRPr>
                <a:solidFill>
                  <a:schemeClr val="tx1"/>
                </a:solidFill>
                <a:latin typeface="Arial" panose="020B0604020202020204" pitchFamily="34" charset="0"/>
              </a:defRPr>
            </a:lvl6pPr>
            <a:lvl7pPr marL="3000375" indent="-228600" eaLnBrk="0" fontAlgn="base" hangingPunct="0">
              <a:spcBef>
                <a:spcPct val="0"/>
              </a:spcBef>
              <a:spcAft>
                <a:spcPct val="0"/>
              </a:spcAft>
              <a:defRPr>
                <a:solidFill>
                  <a:schemeClr val="tx1"/>
                </a:solidFill>
                <a:latin typeface="Arial" panose="020B0604020202020204" pitchFamily="34" charset="0"/>
              </a:defRPr>
            </a:lvl7pPr>
            <a:lvl8pPr marL="3457575" indent="-228600" eaLnBrk="0" fontAlgn="base" hangingPunct="0">
              <a:spcBef>
                <a:spcPct val="0"/>
              </a:spcBef>
              <a:spcAft>
                <a:spcPct val="0"/>
              </a:spcAft>
              <a:defRPr>
                <a:solidFill>
                  <a:schemeClr val="tx1"/>
                </a:solidFill>
                <a:latin typeface="Arial" panose="020B0604020202020204" pitchFamily="34" charset="0"/>
              </a:defRPr>
            </a:lvl8pPr>
            <a:lvl9pPr marL="3914775" indent="-228600" eaLnBrk="0" fontAlgn="base" hangingPunct="0">
              <a:spcBef>
                <a:spcPct val="0"/>
              </a:spcBef>
              <a:spcAft>
                <a:spcPct val="0"/>
              </a:spcAft>
              <a:defRPr>
                <a:solidFill>
                  <a:schemeClr val="tx1"/>
                </a:solidFill>
                <a:latin typeface="Arial" panose="020B0604020202020204" pitchFamily="34" charset="0"/>
              </a:defRPr>
            </a:lvl9pPr>
          </a:lstStyle>
          <a:p>
            <a:fld id="{1C76FE74-5B0F-4FDD-BCE4-7E9C16F82BDA}" type="slidenum">
              <a:rPr lang="en-US" altLang="en-US"/>
              <a:pPr/>
              <a:t>29</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D87A18A4-1767-47E9-8999-3BCC087141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a:extLst>
              <a:ext uri="{FF2B5EF4-FFF2-40B4-BE49-F238E27FC236}">
                <a16:creationId xmlns:a16="http://schemas.microsoft.com/office/drawing/2014/main" id="{7E02F2AF-49D1-4DA6-8DF1-E71742FA64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2644" name="Slide Number Placeholder 3">
            <a:extLst>
              <a:ext uri="{FF2B5EF4-FFF2-40B4-BE49-F238E27FC236}">
                <a16:creationId xmlns:a16="http://schemas.microsoft.com/office/drawing/2014/main" id="{A330820C-CDE3-4369-93A0-406CE0DE0F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A0D5E2-47AC-4B6C-86FA-A92FA8BEB0F5}" type="slidenum">
              <a:rPr lang="en-US" altLang="en-US"/>
              <a:pPr/>
              <a:t>78</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5AFD7254-851A-4CA5-9D22-F14444EBA1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3143C7E8-8EFE-4732-9FEA-2DECD472EA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5716" name="Slide Number Placeholder 3">
            <a:extLst>
              <a:ext uri="{FF2B5EF4-FFF2-40B4-BE49-F238E27FC236}">
                <a16:creationId xmlns:a16="http://schemas.microsoft.com/office/drawing/2014/main" id="{0BF6831F-34B5-428D-93AF-E649071A20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ACE3AC-BAD7-4944-A4AD-AFE06AF96F3C}" type="slidenum">
              <a:rPr lang="en-US" altLang="en-US"/>
              <a:pPr/>
              <a:t>80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291369F-E4D0-4546-BC13-96DAACB69E2E}"/>
              </a:ext>
            </a:extLst>
          </p:cNvPr>
          <p:cNvGrpSpPr>
            <a:grpSpLocks/>
          </p:cNvGrpSpPr>
          <p:nvPr/>
        </p:nvGrpSpPr>
        <p:grpSpPr bwMode="auto">
          <a:xfrm>
            <a:off x="0" y="0"/>
            <a:ext cx="9144000" cy="6856413"/>
            <a:chOff x="0" y="0"/>
            <a:chExt cx="5760" cy="4319"/>
          </a:xfrm>
        </p:grpSpPr>
        <p:sp>
          <p:nvSpPr>
            <p:cNvPr id="5" name="Freeform 3">
              <a:extLst>
                <a:ext uri="{FF2B5EF4-FFF2-40B4-BE49-F238E27FC236}">
                  <a16:creationId xmlns:a16="http://schemas.microsoft.com/office/drawing/2014/main" id="{3356B091-89E9-4E96-B973-ACA4DE3C033D}"/>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 name="Freeform 4">
              <a:extLst>
                <a:ext uri="{FF2B5EF4-FFF2-40B4-BE49-F238E27FC236}">
                  <a16:creationId xmlns:a16="http://schemas.microsoft.com/office/drawing/2014/main" id="{45C9A10C-A55B-4004-A984-3F87DBA60124}"/>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 name="Freeform 5">
              <a:extLst>
                <a:ext uri="{FF2B5EF4-FFF2-40B4-BE49-F238E27FC236}">
                  <a16:creationId xmlns:a16="http://schemas.microsoft.com/office/drawing/2014/main" id="{63278F46-FA47-4BA1-BBBA-1D2EF3158860}"/>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8" name="Freeform 6">
              <a:extLst>
                <a:ext uri="{FF2B5EF4-FFF2-40B4-BE49-F238E27FC236}">
                  <a16:creationId xmlns:a16="http://schemas.microsoft.com/office/drawing/2014/main" id="{BA7A7315-7EE2-42BA-9F9C-C1F18055DBA2}"/>
                </a:ext>
              </a:extLst>
            </p:cNvPr>
            <p:cNvSpPr>
              <a:spLocks/>
            </p:cNvSpPr>
            <p:nvPr/>
          </p:nvSpPr>
          <p:spPr bwMode="hidden">
            <a:xfrm>
              <a:off x="4038" y="3577"/>
              <a:ext cx="1720" cy="65"/>
            </a:xfrm>
            <a:custGeom>
              <a:avLst/>
              <a:gdLst>
                <a:gd name="T0" fmla="*/ 1584 w 1722"/>
                <a:gd name="T1" fmla="*/ 33 h 66"/>
                <a:gd name="T2" fmla="*/ 1584 w 1722"/>
                <a:gd name="T3" fmla="*/ 33 h 66"/>
                <a:gd name="T4" fmla="*/ 0 w 1722"/>
                <a:gd name="T5" fmla="*/ 0 h 66"/>
                <a:gd name="T6" fmla="*/ 0 w 1722"/>
                <a:gd name="T7" fmla="*/ 33 h 66"/>
                <a:gd name="T8" fmla="*/ 1584 w 1722"/>
                <a:gd name="T9" fmla="*/ 33 h 66"/>
                <a:gd name="T10" fmla="*/ 1584 w 1722"/>
                <a:gd name="T11" fmla="*/ 33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a:extLst>
                <a:ext uri="{FF2B5EF4-FFF2-40B4-BE49-F238E27FC236}">
                  <a16:creationId xmlns:a16="http://schemas.microsoft.com/office/drawing/2014/main" id="{3FD357B0-F66F-422C-AA85-A8705A218506}"/>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 name="Freeform 8">
              <a:extLst>
                <a:ext uri="{FF2B5EF4-FFF2-40B4-BE49-F238E27FC236}">
                  <a16:creationId xmlns:a16="http://schemas.microsoft.com/office/drawing/2014/main" id="{8361E17A-E154-457A-B856-403B334DF1F2}"/>
                </a:ext>
              </a:extLst>
            </p:cNvPr>
            <p:cNvSpPr>
              <a:spLocks/>
            </p:cNvSpPr>
            <p:nvPr/>
          </p:nvSpPr>
          <p:spPr bwMode="hidden">
            <a:xfrm>
              <a:off x="4784" y="3702"/>
              <a:ext cx="974" cy="101"/>
            </a:xfrm>
            <a:custGeom>
              <a:avLst/>
              <a:gdLst>
                <a:gd name="T0" fmla="*/ 906 w 975"/>
                <a:gd name="T1" fmla="*/ 48 h 101"/>
                <a:gd name="T2" fmla="*/ 906 w 975"/>
                <a:gd name="T3" fmla="*/ 0 h 101"/>
                <a:gd name="T4" fmla="*/ 0 w 975"/>
                <a:gd name="T5" fmla="*/ 24 h 101"/>
                <a:gd name="T6" fmla="*/ 0 w 975"/>
                <a:gd name="T7" fmla="*/ 101 h 101"/>
                <a:gd name="T8" fmla="*/ 906 w 975"/>
                <a:gd name="T9" fmla="*/ 48 h 101"/>
                <a:gd name="T10" fmla="*/ 906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a:extLst>
                <a:ext uri="{FF2B5EF4-FFF2-40B4-BE49-F238E27FC236}">
                  <a16:creationId xmlns:a16="http://schemas.microsoft.com/office/drawing/2014/main" id="{202965F5-CD0C-4920-AE39-4C088C50945E}"/>
                </a:ext>
              </a:extLst>
            </p:cNvPr>
            <p:cNvSpPr>
              <a:spLocks/>
            </p:cNvSpPr>
            <p:nvPr/>
          </p:nvSpPr>
          <p:spPr bwMode="hidden">
            <a:xfrm>
              <a:off x="3619" y="3815"/>
              <a:ext cx="2139" cy="198"/>
            </a:xfrm>
            <a:custGeom>
              <a:avLst/>
              <a:gdLst>
                <a:gd name="T0" fmla="*/ 2003 w 2141"/>
                <a:gd name="T1" fmla="*/ 0 h 198"/>
                <a:gd name="T2" fmla="*/ 0 w 2141"/>
                <a:gd name="T3" fmla="*/ 156 h 198"/>
                <a:gd name="T4" fmla="*/ 0 w 2141"/>
                <a:gd name="T5" fmla="*/ 198 h 198"/>
                <a:gd name="T6" fmla="*/ 2003 w 2141"/>
                <a:gd name="T7" fmla="*/ 0 h 198"/>
                <a:gd name="T8" fmla="*/ 2003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id="{78D87890-231C-4703-AFCC-85641CAE514B}"/>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3" name="Freeform 11">
              <a:extLst>
                <a:ext uri="{FF2B5EF4-FFF2-40B4-BE49-F238E27FC236}">
                  <a16:creationId xmlns:a16="http://schemas.microsoft.com/office/drawing/2014/main" id="{4B0CB424-9D56-474F-93A3-76511F346D45}"/>
                </a:ext>
              </a:extLst>
            </p:cNvPr>
            <p:cNvSpPr>
              <a:spLocks/>
            </p:cNvSpPr>
            <p:nvPr/>
          </p:nvSpPr>
          <p:spPr bwMode="hidden">
            <a:xfrm>
              <a:off x="2097" y="4043"/>
              <a:ext cx="2514" cy="276"/>
            </a:xfrm>
            <a:custGeom>
              <a:avLst/>
              <a:gdLst>
                <a:gd name="T0" fmla="*/ 2015 w 2517"/>
                <a:gd name="T1" fmla="*/ 276 h 276"/>
                <a:gd name="T2" fmla="*/ 2310 w 2517"/>
                <a:gd name="T3" fmla="*/ 204 h 276"/>
                <a:gd name="T4" fmla="*/ 2067 w 2517"/>
                <a:gd name="T5" fmla="*/ 0 h 276"/>
                <a:gd name="T6" fmla="*/ 0 w 2517"/>
                <a:gd name="T7" fmla="*/ 276 h 276"/>
                <a:gd name="T8" fmla="*/ 2015 w 2517"/>
                <a:gd name="T9" fmla="*/ 276 h 276"/>
                <a:gd name="T10" fmla="*/ 2015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a:extLst>
                <a:ext uri="{FF2B5EF4-FFF2-40B4-BE49-F238E27FC236}">
                  <a16:creationId xmlns:a16="http://schemas.microsoft.com/office/drawing/2014/main" id="{5AEA0557-0A0E-44CD-8A19-C36D9BC9226F}"/>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5" name="Freeform 13">
              <a:extLst>
                <a:ext uri="{FF2B5EF4-FFF2-40B4-BE49-F238E27FC236}">
                  <a16:creationId xmlns:a16="http://schemas.microsoft.com/office/drawing/2014/main" id="{9F59FCEA-22E6-4600-9E4B-9B4686422E88}"/>
                </a:ext>
              </a:extLst>
            </p:cNvPr>
            <p:cNvSpPr>
              <a:spLocks/>
            </p:cNvSpPr>
            <p:nvPr/>
          </p:nvSpPr>
          <p:spPr bwMode="hidden">
            <a:xfrm>
              <a:off x="5030" y="3151"/>
              <a:ext cx="728" cy="240"/>
            </a:xfrm>
            <a:custGeom>
              <a:avLst/>
              <a:gdLst>
                <a:gd name="T0" fmla="*/ 660 w 729"/>
                <a:gd name="T1" fmla="*/ 240 h 240"/>
                <a:gd name="T2" fmla="*/ 0 w 729"/>
                <a:gd name="T3" fmla="*/ 0 h 240"/>
                <a:gd name="T4" fmla="*/ 0 w 729"/>
                <a:gd name="T5" fmla="*/ 6 h 240"/>
                <a:gd name="T6" fmla="*/ 660 w 729"/>
                <a:gd name="T7" fmla="*/ 240 h 240"/>
                <a:gd name="T8" fmla="*/ 660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a:extLst>
                <a:ext uri="{FF2B5EF4-FFF2-40B4-BE49-F238E27FC236}">
                  <a16:creationId xmlns:a16="http://schemas.microsoft.com/office/drawing/2014/main" id="{878675B1-D2A7-4247-B83A-3BC2407B73DA}"/>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7" name="Freeform 15">
              <a:extLst>
                <a:ext uri="{FF2B5EF4-FFF2-40B4-BE49-F238E27FC236}">
                  <a16:creationId xmlns:a16="http://schemas.microsoft.com/office/drawing/2014/main" id="{4D661EB8-0E89-4467-8410-B18D2B1B6CA1}"/>
                </a:ext>
              </a:extLst>
            </p:cNvPr>
            <p:cNvSpPr>
              <a:spLocks/>
            </p:cNvSpPr>
            <p:nvPr/>
          </p:nvSpPr>
          <p:spPr bwMode="hidden">
            <a:xfrm>
              <a:off x="5030" y="3049"/>
              <a:ext cx="728" cy="318"/>
            </a:xfrm>
            <a:custGeom>
              <a:avLst/>
              <a:gdLst>
                <a:gd name="T0" fmla="*/ 660 w 729"/>
                <a:gd name="T1" fmla="*/ 318 h 318"/>
                <a:gd name="T2" fmla="*/ 660 w 729"/>
                <a:gd name="T3" fmla="*/ 312 h 318"/>
                <a:gd name="T4" fmla="*/ 0 w 729"/>
                <a:gd name="T5" fmla="*/ 0 h 318"/>
                <a:gd name="T6" fmla="*/ 0 w 729"/>
                <a:gd name="T7" fmla="*/ 54 h 318"/>
                <a:gd name="T8" fmla="*/ 660 w 729"/>
                <a:gd name="T9" fmla="*/ 318 h 318"/>
                <a:gd name="T10" fmla="*/ 660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6">
              <a:extLst>
                <a:ext uri="{FF2B5EF4-FFF2-40B4-BE49-F238E27FC236}">
                  <a16:creationId xmlns:a16="http://schemas.microsoft.com/office/drawing/2014/main" id="{8A62C86C-211F-47C2-9A61-D9C755871B24}"/>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9" name="Freeform 17">
              <a:extLst>
                <a:ext uri="{FF2B5EF4-FFF2-40B4-BE49-F238E27FC236}">
                  <a16:creationId xmlns:a16="http://schemas.microsoft.com/office/drawing/2014/main" id="{D6804FEB-9FD4-41BF-A557-5B65BF4C3914}"/>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0" name="Freeform 18">
              <a:extLst>
                <a:ext uri="{FF2B5EF4-FFF2-40B4-BE49-F238E27FC236}">
                  <a16:creationId xmlns:a16="http://schemas.microsoft.com/office/drawing/2014/main" id="{955D9DE4-C48D-4E39-8CBC-9AA6A550D024}"/>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1" name="Freeform 19">
              <a:extLst>
                <a:ext uri="{FF2B5EF4-FFF2-40B4-BE49-F238E27FC236}">
                  <a16:creationId xmlns:a16="http://schemas.microsoft.com/office/drawing/2014/main" id="{1A261CCC-4DAD-415B-B688-41FF65EB3F4F}"/>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a:extLst>
                <a:ext uri="{FF2B5EF4-FFF2-40B4-BE49-F238E27FC236}">
                  <a16:creationId xmlns:a16="http://schemas.microsoft.com/office/drawing/2014/main" id="{2D29D69D-07CC-431F-B109-5AEB60B57807}"/>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3" name="Freeform 21">
              <a:extLst>
                <a:ext uri="{FF2B5EF4-FFF2-40B4-BE49-F238E27FC236}">
                  <a16:creationId xmlns:a16="http://schemas.microsoft.com/office/drawing/2014/main" id="{884A55C5-F319-409F-B4E3-4756979EBBE6}"/>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
              <a:extLst>
                <a:ext uri="{FF2B5EF4-FFF2-40B4-BE49-F238E27FC236}">
                  <a16:creationId xmlns:a16="http://schemas.microsoft.com/office/drawing/2014/main" id="{0E1C9D75-275D-41CB-B9F4-EFB154455DFA}"/>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5" name="Freeform 23">
              <a:extLst>
                <a:ext uri="{FF2B5EF4-FFF2-40B4-BE49-F238E27FC236}">
                  <a16:creationId xmlns:a16="http://schemas.microsoft.com/office/drawing/2014/main" id="{1EE51BA0-9AC8-4D6D-AF47-272FB1FB7980}"/>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6" name="Freeform 24">
              <a:extLst>
                <a:ext uri="{FF2B5EF4-FFF2-40B4-BE49-F238E27FC236}">
                  <a16:creationId xmlns:a16="http://schemas.microsoft.com/office/drawing/2014/main" id="{B203C1CD-8A06-4A0A-8796-89E415FED82D}"/>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7" name="Freeform 25">
              <a:extLst>
                <a:ext uri="{FF2B5EF4-FFF2-40B4-BE49-F238E27FC236}">
                  <a16:creationId xmlns:a16="http://schemas.microsoft.com/office/drawing/2014/main" id="{757E160B-4662-483F-9F75-348048185B33}"/>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a:extLst>
                <a:ext uri="{FF2B5EF4-FFF2-40B4-BE49-F238E27FC236}">
                  <a16:creationId xmlns:a16="http://schemas.microsoft.com/office/drawing/2014/main" id="{66F34647-AB7F-496B-A1B4-8096ABA1CF98}"/>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9" name="Freeform 27">
              <a:extLst>
                <a:ext uri="{FF2B5EF4-FFF2-40B4-BE49-F238E27FC236}">
                  <a16:creationId xmlns:a16="http://schemas.microsoft.com/office/drawing/2014/main" id="{D2C0421B-A97A-4C0B-A917-75C0BE903063}"/>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0" name="Freeform 28">
              <a:extLst>
                <a:ext uri="{FF2B5EF4-FFF2-40B4-BE49-F238E27FC236}">
                  <a16:creationId xmlns:a16="http://schemas.microsoft.com/office/drawing/2014/main" id="{1646B8AD-CA89-42C9-A096-DE53B9507C0F}"/>
                </a:ext>
              </a:extLst>
            </p:cNvPr>
            <p:cNvSpPr>
              <a:spLocks/>
            </p:cNvSpPr>
            <p:nvPr/>
          </p:nvSpPr>
          <p:spPr bwMode="hidden">
            <a:xfrm>
              <a:off x="5698" y="653"/>
              <a:ext cx="60" cy="311"/>
            </a:xfrm>
            <a:custGeom>
              <a:avLst/>
              <a:gdLst>
                <a:gd name="T0" fmla="*/ 0 w 60"/>
                <a:gd name="T1" fmla="*/ 144 h 312"/>
                <a:gd name="T2" fmla="*/ 60 w 60"/>
                <a:gd name="T3" fmla="*/ 243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9">
              <a:extLst>
                <a:ext uri="{FF2B5EF4-FFF2-40B4-BE49-F238E27FC236}">
                  <a16:creationId xmlns:a16="http://schemas.microsoft.com/office/drawing/2014/main" id="{E5BC1DDE-805B-4B5C-A3F6-CD5A6F41DE8A}"/>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2" name="Freeform 30">
              <a:extLst>
                <a:ext uri="{FF2B5EF4-FFF2-40B4-BE49-F238E27FC236}">
                  <a16:creationId xmlns:a16="http://schemas.microsoft.com/office/drawing/2014/main" id="{4A5C6EC4-5BA2-4FB9-B7E6-B5A1967ABD5C}"/>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
              <a:extLst>
                <a:ext uri="{FF2B5EF4-FFF2-40B4-BE49-F238E27FC236}">
                  <a16:creationId xmlns:a16="http://schemas.microsoft.com/office/drawing/2014/main" id="{B1507AAC-CE0B-439E-9272-7196DADCACCD}"/>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4" name="Freeform 32">
              <a:extLst>
                <a:ext uri="{FF2B5EF4-FFF2-40B4-BE49-F238E27FC236}">
                  <a16:creationId xmlns:a16="http://schemas.microsoft.com/office/drawing/2014/main" id="{94E0162F-D6EB-4B63-A915-0224BA1B4645}"/>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5" name="Freeform 33">
              <a:extLst>
                <a:ext uri="{FF2B5EF4-FFF2-40B4-BE49-F238E27FC236}">
                  <a16:creationId xmlns:a16="http://schemas.microsoft.com/office/drawing/2014/main" id="{CB910B83-3077-4DC5-BDAD-1C2AC849B569}"/>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6" name="Freeform 34">
              <a:extLst>
                <a:ext uri="{FF2B5EF4-FFF2-40B4-BE49-F238E27FC236}">
                  <a16:creationId xmlns:a16="http://schemas.microsoft.com/office/drawing/2014/main" id="{D5E44C88-87A1-4B51-A638-76A49C8D98F2}"/>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 name="Freeform 35">
              <a:extLst>
                <a:ext uri="{FF2B5EF4-FFF2-40B4-BE49-F238E27FC236}">
                  <a16:creationId xmlns:a16="http://schemas.microsoft.com/office/drawing/2014/main" id="{507A3EB5-6E13-4C41-A3BD-0325C83E024B}"/>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8" name="Freeform 36">
              <a:extLst>
                <a:ext uri="{FF2B5EF4-FFF2-40B4-BE49-F238E27FC236}">
                  <a16:creationId xmlns:a16="http://schemas.microsoft.com/office/drawing/2014/main" id="{4E08E01D-7D9C-404F-ABB3-8F6F847FA5A9}"/>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9" name="Freeform 37">
              <a:extLst>
                <a:ext uri="{FF2B5EF4-FFF2-40B4-BE49-F238E27FC236}">
                  <a16:creationId xmlns:a16="http://schemas.microsoft.com/office/drawing/2014/main" id="{2A1A1980-00B0-419D-BEB7-E6338B964944}"/>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0" name="Freeform 38">
              <a:extLst>
                <a:ext uri="{FF2B5EF4-FFF2-40B4-BE49-F238E27FC236}">
                  <a16:creationId xmlns:a16="http://schemas.microsoft.com/office/drawing/2014/main" id="{34FE5776-5D5C-4C8D-BCA6-530A993230D8}"/>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41" name="Group 39">
              <a:extLst>
                <a:ext uri="{FF2B5EF4-FFF2-40B4-BE49-F238E27FC236}">
                  <a16:creationId xmlns:a16="http://schemas.microsoft.com/office/drawing/2014/main" id="{332DE342-98E4-4253-A6C6-F06B0EF52812}"/>
                </a:ext>
              </a:extLst>
            </p:cNvPr>
            <p:cNvGrpSpPr>
              <a:grpSpLocks/>
            </p:cNvGrpSpPr>
            <p:nvPr userDrawn="1"/>
          </p:nvGrpSpPr>
          <p:grpSpPr bwMode="auto">
            <a:xfrm>
              <a:off x="0" y="1632"/>
              <a:ext cx="5758" cy="1858"/>
              <a:chOff x="0" y="1632"/>
              <a:chExt cx="5758" cy="1858"/>
            </a:xfrm>
          </p:grpSpPr>
          <p:sp>
            <p:nvSpPr>
              <p:cNvPr id="42" name="Freeform 40">
                <a:extLst>
                  <a:ext uri="{FF2B5EF4-FFF2-40B4-BE49-F238E27FC236}">
                    <a16:creationId xmlns:a16="http://schemas.microsoft.com/office/drawing/2014/main" id="{0EC83211-8BDD-4676-B8B9-CED137099119}"/>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3" name="Freeform 41">
                <a:extLst>
                  <a:ext uri="{FF2B5EF4-FFF2-40B4-BE49-F238E27FC236}">
                    <a16:creationId xmlns:a16="http://schemas.microsoft.com/office/drawing/2014/main" id="{21E4FB2E-669F-4201-AC0C-98B5DEEACC08}"/>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grpSp>
      <p:sp>
        <p:nvSpPr>
          <p:cNvPr id="15402"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en-US" noProof="0"/>
              <a:t>Click to edit Master title style</a:t>
            </a:r>
          </a:p>
        </p:txBody>
      </p:sp>
      <p:sp>
        <p:nvSpPr>
          <p:cNvPr id="1540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pPr lvl="0"/>
            <a:r>
              <a:rPr lang="en-US" noProof="0"/>
              <a:t>Click to edit Master subtitle style</a:t>
            </a:r>
          </a:p>
        </p:txBody>
      </p:sp>
      <p:sp>
        <p:nvSpPr>
          <p:cNvPr id="44" name="Rectangle 44">
            <a:extLst>
              <a:ext uri="{FF2B5EF4-FFF2-40B4-BE49-F238E27FC236}">
                <a16:creationId xmlns:a16="http://schemas.microsoft.com/office/drawing/2014/main" id="{5FD9D6AF-FB98-4E4E-932B-8C910E37FE2C}"/>
              </a:ext>
            </a:extLst>
          </p:cNvPr>
          <p:cNvSpPr>
            <a:spLocks noGrp="1" noChangeArrowheads="1"/>
          </p:cNvSpPr>
          <p:nvPr>
            <p:ph type="dt" sz="quarter" idx="10"/>
          </p:nvPr>
        </p:nvSpPr>
        <p:spPr/>
        <p:txBody>
          <a:bodyPr/>
          <a:lstStyle>
            <a:lvl1pPr>
              <a:defRPr/>
            </a:lvl1pPr>
          </a:lstStyle>
          <a:p>
            <a:pPr>
              <a:defRPr/>
            </a:pPr>
            <a:endParaRPr lang="en-US"/>
          </a:p>
        </p:txBody>
      </p:sp>
      <p:sp>
        <p:nvSpPr>
          <p:cNvPr id="45" name="Rectangle 45">
            <a:extLst>
              <a:ext uri="{FF2B5EF4-FFF2-40B4-BE49-F238E27FC236}">
                <a16:creationId xmlns:a16="http://schemas.microsoft.com/office/drawing/2014/main" id="{A1B87E62-50F9-40EA-B81F-3A462F40AE19}"/>
              </a:ext>
            </a:extLst>
          </p:cNvPr>
          <p:cNvSpPr>
            <a:spLocks noGrp="1" noChangeArrowheads="1"/>
          </p:cNvSpPr>
          <p:nvPr>
            <p:ph type="ftr" sz="quarter" idx="11"/>
          </p:nvPr>
        </p:nvSpPr>
        <p:spPr/>
        <p:txBody>
          <a:bodyPr/>
          <a:lstStyle>
            <a:lvl1pPr>
              <a:defRPr/>
            </a:lvl1pPr>
          </a:lstStyle>
          <a:p>
            <a:pPr>
              <a:defRPr/>
            </a:pPr>
            <a:endParaRPr lang="en-US"/>
          </a:p>
        </p:txBody>
      </p:sp>
      <p:sp>
        <p:nvSpPr>
          <p:cNvPr id="46" name="Rectangle 46">
            <a:extLst>
              <a:ext uri="{FF2B5EF4-FFF2-40B4-BE49-F238E27FC236}">
                <a16:creationId xmlns:a16="http://schemas.microsoft.com/office/drawing/2014/main" id="{DBDC3D98-3BB6-4715-B1D8-5909486D5DC1}"/>
              </a:ext>
            </a:extLst>
          </p:cNvPr>
          <p:cNvSpPr>
            <a:spLocks noGrp="1" noChangeArrowheads="1"/>
          </p:cNvSpPr>
          <p:nvPr>
            <p:ph type="sldNum" sz="quarter" idx="12"/>
          </p:nvPr>
        </p:nvSpPr>
        <p:spPr/>
        <p:txBody>
          <a:bodyPr/>
          <a:lstStyle>
            <a:lvl1pPr>
              <a:defRPr/>
            </a:lvl1pPr>
          </a:lstStyle>
          <a:p>
            <a:fld id="{3A8238FB-F804-4C89-B14D-FE75A8FA33CB}" type="slidenum">
              <a:rPr lang="en-US" altLang="en-US"/>
              <a:pPr/>
              <a:t>‹#›</a:t>
            </a:fld>
            <a:endParaRPr lang="en-US" altLang="en-US"/>
          </a:p>
        </p:txBody>
      </p:sp>
    </p:spTree>
    <p:extLst>
      <p:ext uri="{BB962C8B-B14F-4D97-AF65-F5344CB8AC3E}">
        <p14:creationId xmlns:p14="http://schemas.microsoft.com/office/powerpoint/2010/main" val="2918403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028DC6EE-7C96-4303-96F3-BD4A24B265C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1C6AF50C-8826-4773-BCE6-075A7D7FF5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AFCF50C5-6B9F-48AC-BA39-F37EEE285122}"/>
              </a:ext>
            </a:extLst>
          </p:cNvPr>
          <p:cNvSpPr>
            <a:spLocks noGrp="1" noChangeArrowheads="1"/>
          </p:cNvSpPr>
          <p:nvPr>
            <p:ph type="sldNum" sz="quarter" idx="12"/>
          </p:nvPr>
        </p:nvSpPr>
        <p:spPr>
          <a:ln/>
        </p:spPr>
        <p:txBody>
          <a:bodyPr/>
          <a:lstStyle>
            <a:lvl1pPr>
              <a:defRPr/>
            </a:lvl1pPr>
          </a:lstStyle>
          <a:p>
            <a:fld id="{7D1624B5-AC9B-46D0-94B7-ECD5A35A9246}" type="slidenum">
              <a:rPr lang="en-US" altLang="en-US"/>
              <a:pPr/>
              <a:t>‹#›</a:t>
            </a:fld>
            <a:endParaRPr lang="en-US" altLang="en-US"/>
          </a:p>
        </p:txBody>
      </p:sp>
    </p:spTree>
    <p:extLst>
      <p:ext uri="{BB962C8B-B14F-4D97-AF65-F5344CB8AC3E}">
        <p14:creationId xmlns:p14="http://schemas.microsoft.com/office/powerpoint/2010/main" val="2424785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3D7853D0-2B20-4710-9D54-E0B786E0EFE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3FE58EE6-58AC-47CE-9CB8-F556E527EC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2EE8878B-4952-48E5-8773-2A5781CB3B72}"/>
              </a:ext>
            </a:extLst>
          </p:cNvPr>
          <p:cNvSpPr>
            <a:spLocks noGrp="1" noChangeArrowheads="1"/>
          </p:cNvSpPr>
          <p:nvPr>
            <p:ph type="sldNum" sz="quarter" idx="12"/>
          </p:nvPr>
        </p:nvSpPr>
        <p:spPr>
          <a:ln/>
        </p:spPr>
        <p:txBody>
          <a:bodyPr/>
          <a:lstStyle>
            <a:lvl1pPr>
              <a:defRPr/>
            </a:lvl1pPr>
          </a:lstStyle>
          <a:p>
            <a:fld id="{D27F4A75-B781-4DE1-B5EF-A5C1DDE09390}" type="slidenum">
              <a:rPr lang="en-US" altLang="en-US"/>
              <a:pPr/>
              <a:t>‹#›</a:t>
            </a:fld>
            <a:endParaRPr lang="en-US" altLang="en-US"/>
          </a:p>
        </p:txBody>
      </p:sp>
    </p:spTree>
    <p:extLst>
      <p:ext uri="{BB962C8B-B14F-4D97-AF65-F5344CB8AC3E}">
        <p14:creationId xmlns:p14="http://schemas.microsoft.com/office/powerpoint/2010/main" val="546549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AEB42-BCA8-433D-93B7-98876F621D18}"/>
              </a:ext>
            </a:extLst>
          </p:cNvPr>
          <p:cNvSpPr>
            <a:spLocks noGrp="1"/>
          </p:cNvSpPr>
          <p:nvPr>
            <p:ph type="dt" sz="half" idx="10"/>
          </p:nvPr>
        </p:nvSpPr>
        <p:spPr>
          <a:xfrm>
            <a:off x="457200" y="6243638"/>
            <a:ext cx="2133600" cy="457200"/>
          </a:xfrm>
          <a:prstGeom prst="rect">
            <a:avLst/>
          </a:prstGeo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756652B-8881-4AD7-A704-318F7CC14057}"/>
              </a:ext>
            </a:extLst>
          </p:cNvPr>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F7F213F-CB33-4364-B1C0-685B2A19DB24}"/>
              </a:ext>
            </a:extLst>
          </p:cNvPr>
          <p:cNvSpPr>
            <a:spLocks noGrp="1"/>
          </p:cNvSpPr>
          <p:nvPr>
            <p:ph type="sldNum" sz="quarter" idx="12"/>
          </p:nvPr>
        </p:nvSpPr>
        <p:spPr>
          <a:xfrm>
            <a:off x="6553200" y="6243638"/>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2A30C935-45D8-4C2E-B6BE-88813DCC8803}" type="slidenum">
              <a:rPr lang="en-US" altLang="en-US"/>
              <a:pPr/>
              <a:t>‹#›</a:t>
            </a:fld>
            <a:endParaRPr lang="en-US" altLang="en-US"/>
          </a:p>
        </p:txBody>
      </p:sp>
    </p:spTree>
    <p:extLst>
      <p:ext uri="{BB962C8B-B14F-4D97-AF65-F5344CB8AC3E}">
        <p14:creationId xmlns:p14="http://schemas.microsoft.com/office/powerpoint/2010/main" val="2246326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C0C2E2A8-19A8-4DE7-8793-FD2C8C3822C9}"/>
              </a:ext>
            </a:extLst>
          </p:cNvPr>
          <p:cNvSpPr>
            <a:spLocks noGrp="1"/>
          </p:cNvSpPr>
          <p:nvPr>
            <p:ph type="dt" sz="half" idx="10"/>
          </p:nvPr>
        </p:nvSpPr>
        <p:spPr>
          <a:xfrm>
            <a:off x="457200" y="6243638"/>
            <a:ext cx="2133600" cy="457200"/>
          </a:xfrm>
          <a:prstGeom prst="rect">
            <a:avLst/>
          </a:prstGeo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3A678F9-515B-439E-A844-8CA59242572E}"/>
              </a:ext>
            </a:extLst>
          </p:cNvPr>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EF18753-7E8D-4D71-AD8E-AE446EF9C0EC}"/>
              </a:ext>
            </a:extLst>
          </p:cNvPr>
          <p:cNvSpPr>
            <a:spLocks noGrp="1"/>
          </p:cNvSpPr>
          <p:nvPr>
            <p:ph type="sldNum" sz="quarter" idx="12"/>
          </p:nvPr>
        </p:nvSpPr>
        <p:spPr>
          <a:xfrm>
            <a:off x="6553200" y="6243638"/>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06116E83-DB36-4CF8-8430-40F86AB05153}" type="slidenum">
              <a:rPr lang="en-US" altLang="en-US"/>
              <a:pPr/>
              <a:t>‹#›</a:t>
            </a:fld>
            <a:endParaRPr lang="en-US" altLang="en-US"/>
          </a:p>
        </p:txBody>
      </p:sp>
    </p:spTree>
    <p:extLst>
      <p:ext uri="{BB962C8B-B14F-4D97-AF65-F5344CB8AC3E}">
        <p14:creationId xmlns:p14="http://schemas.microsoft.com/office/powerpoint/2010/main" val="2667818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EC9614-4597-40D5-AF8B-1F296E2D6A33}"/>
              </a:ext>
            </a:extLst>
          </p:cNvPr>
          <p:cNvSpPr>
            <a:spLocks noGrp="1"/>
          </p:cNvSpPr>
          <p:nvPr>
            <p:ph type="dt" sz="half" idx="10"/>
          </p:nvPr>
        </p:nvSpPr>
        <p:spPr>
          <a:xfrm>
            <a:off x="457200" y="6243638"/>
            <a:ext cx="2133600" cy="457200"/>
          </a:xfrm>
          <a:prstGeom prst="rect">
            <a:avLst/>
          </a:prstGeo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2899A8C-6360-4CA1-8551-9A04B878249F}"/>
              </a:ext>
            </a:extLst>
          </p:cNvPr>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33DA1BB2-8FD1-4D93-B3EF-2E75F9EAB85A}"/>
              </a:ext>
            </a:extLst>
          </p:cNvPr>
          <p:cNvSpPr>
            <a:spLocks noGrp="1"/>
          </p:cNvSpPr>
          <p:nvPr>
            <p:ph type="sldNum" sz="quarter" idx="12"/>
          </p:nvPr>
        </p:nvSpPr>
        <p:spPr>
          <a:xfrm>
            <a:off x="6553200" y="6243638"/>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3693301C-8C97-4888-9B38-03947A2E4E0C}" type="slidenum">
              <a:rPr lang="en-US" altLang="en-US"/>
              <a:pPr/>
              <a:t>‹#›</a:t>
            </a:fld>
            <a:endParaRPr lang="en-US" altLang="en-US"/>
          </a:p>
        </p:txBody>
      </p:sp>
    </p:spTree>
    <p:extLst>
      <p:ext uri="{BB962C8B-B14F-4D97-AF65-F5344CB8AC3E}">
        <p14:creationId xmlns:p14="http://schemas.microsoft.com/office/powerpoint/2010/main" val="72212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9D34B7-31E7-4B5D-9090-C84394260A49}"/>
              </a:ext>
            </a:extLst>
          </p:cNvPr>
          <p:cNvSpPr>
            <a:spLocks noGrp="1"/>
          </p:cNvSpPr>
          <p:nvPr>
            <p:ph type="dt" sz="half" idx="10"/>
          </p:nvPr>
        </p:nvSpPr>
        <p:spPr>
          <a:xfrm>
            <a:off x="457200" y="6243638"/>
            <a:ext cx="2133600" cy="457200"/>
          </a:xfrm>
          <a:prstGeom prst="rect">
            <a:avLst/>
          </a:prstGeom>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4D1DA0FD-D149-4421-8170-318D57015D2D}"/>
              </a:ext>
            </a:extLst>
          </p:cNvPr>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CF5BDEF8-5D8C-4B25-BF45-AF1CC6FA833D}"/>
              </a:ext>
            </a:extLst>
          </p:cNvPr>
          <p:cNvSpPr>
            <a:spLocks noGrp="1"/>
          </p:cNvSpPr>
          <p:nvPr>
            <p:ph type="sldNum" sz="quarter" idx="12"/>
          </p:nvPr>
        </p:nvSpPr>
        <p:spPr>
          <a:xfrm>
            <a:off x="6553200" y="6243638"/>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FA36F738-6B66-4852-A179-A06AA2B8B7AB}" type="slidenum">
              <a:rPr lang="en-US" altLang="en-US"/>
              <a:pPr/>
              <a:t>‹#›</a:t>
            </a:fld>
            <a:endParaRPr lang="en-US" altLang="en-US"/>
          </a:p>
        </p:txBody>
      </p:sp>
    </p:spTree>
    <p:extLst>
      <p:ext uri="{BB962C8B-B14F-4D97-AF65-F5344CB8AC3E}">
        <p14:creationId xmlns:p14="http://schemas.microsoft.com/office/powerpoint/2010/main" val="2422051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E93BBE4-E92A-4E57-A551-44449FD4A71B}"/>
              </a:ext>
            </a:extLst>
          </p:cNvPr>
          <p:cNvSpPr>
            <a:spLocks noGrp="1"/>
          </p:cNvSpPr>
          <p:nvPr>
            <p:ph type="dt" sz="half" idx="10"/>
          </p:nvPr>
        </p:nvSpPr>
        <p:spPr>
          <a:xfrm>
            <a:off x="457200" y="6243638"/>
            <a:ext cx="2133600" cy="457200"/>
          </a:xfrm>
          <a:prstGeom prst="rect">
            <a:avLst/>
          </a:prstGeo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12348847-E4C9-422C-A5BD-B2EF76E1E245}"/>
              </a:ext>
            </a:extLst>
          </p:cNvPr>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E2D83D4D-23BE-4EA7-A184-8B48AAFD9F83}"/>
              </a:ext>
            </a:extLst>
          </p:cNvPr>
          <p:cNvSpPr>
            <a:spLocks noGrp="1"/>
          </p:cNvSpPr>
          <p:nvPr>
            <p:ph type="sldNum" sz="quarter" idx="12"/>
          </p:nvPr>
        </p:nvSpPr>
        <p:spPr>
          <a:xfrm>
            <a:off x="6553200" y="6243638"/>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5EC2800E-AE40-4F0B-8AAE-111CE01B8F18}" type="slidenum">
              <a:rPr lang="en-US" altLang="en-US"/>
              <a:pPr/>
              <a:t>‹#›</a:t>
            </a:fld>
            <a:endParaRPr lang="en-US" altLang="en-US"/>
          </a:p>
        </p:txBody>
      </p:sp>
    </p:spTree>
    <p:extLst>
      <p:ext uri="{BB962C8B-B14F-4D97-AF65-F5344CB8AC3E}">
        <p14:creationId xmlns:p14="http://schemas.microsoft.com/office/powerpoint/2010/main" val="3917617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0EBDB5-FEE3-47E5-BE88-6ECE7466DE2D}"/>
              </a:ext>
            </a:extLst>
          </p:cNvPr>
          <p:cNvSpPr>
            <a:spLocks noGrp="1"/>
          </p:cNvSpPr>
          <p:nvPr>
            <p:ph type="dt" sz="half" idx="10"/>
          </p:nvPr>
        </p:nvSpPr>
        <p:spPr>
          <a:xfrm>
            <a:off x="457200" y="6243638"/>
            <a:ext cx="2133600" cy="457200"/>
          </a:xfrm>
          <a:prstGeom prst="rect">
            <a:avLst/>
          </a:prstGeom>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3FFDF592-5D03-4644-8AAB-EA2FBA0DB987}"/>
              </a:ext>
            </a:extLst>
          </p:cNvPr>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4B7DC3D2-9D1F-46EF-B9D9-8F682FCDEF06}"/>
              </a:ext>
            </a:extLst>
          </p:cNvPr>
          <p:cNvSpPr>
            <a:spLocks noGrp="1"/>
          </p:cNvSpPr>
          <p:nvPr>
            <p:ph type="sldNum" sz="quarter" idx="12"/>
          </p:nvPr>
        </p:nvSpPr>
        <p:spPr>
          <a:xfrm>
            <a:off x="6553200" y="6243638"/>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9A9E03A7-511C-4E33-9D21-A9B459B04C02}" type="slidenum">
              <a:rPr lang="en-US" altLang="en-US"/>
              <a:pPr/>
              <a:t>‹#›</a:t>
            </a:fld>
            <a:endParaRPr lang="en-US" altLang="en-US"/>
          </a:p>
        </p:txBody>
      </p:sp>
    </p:spTree>
    <p:extLst>
      <p:ext uri="{BB962C8B-B14F-4D97-AF65-F5344CB8AC3E}">
        <p14:creationId xmlns:p14="http://schemas.microsoft.com/office/powerpoint/2010/main" val="782776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EE2C71D2-5DE4-4352-B60D-E46743335403}"/>
              </a:ext>
            </a:extLst>
          </p:cNvPr>
          <p:cNvSpPr>
            <a:spLocks noGrp="1"/>
          </p:cNvSpPr>
          <p:nvPr>
            <p:ph type="dt" sz="half" idx="10"/>
          </p:nvPr>
        </p:nvSpPr>
        <p:spPr>
          <a:xfrm>
            <a:off x="457200" y="6243638"/>
            <a:ext cx="2133600" cy="457200"/>
          </a:xfrm>
          <a:prstGeom prst="rect">
            <a:avLst/>
          </a:prstGeo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B5FB8946-6064-44D1-9256-ACF619A8AC93}"/>
              </a:ext>
            </a:extLst>
          </p:cNvPr>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8F7E0121-70F1-417F-B6AD-3446903F21D5}"/>
              </a:ext>
            </a:extLst>
          </p:cNvPr>
          <p:cNvSpPr>
            <a:spLocks noGrp="1"/>
          </p:cNvSpPr>
          <p:nvPr>
            <p:ph type="sldNum" sz="quarter" idx="12"/>
          </p:nvPr>
        </p:nvSpPr>
        <p:spPr>
          <a:xfrm>
            <a:off x="6553200" y="6243638"/>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BB412F49-DFCB-4CB1-849A-9A64880A020B}" type="slidenum">
              <a:rPr lang="en-US" altLang="en-US"/>
              <a:pPr/>
              <a:t>‹#›</a:t>
            </a:fld>
            <a:endParaRPr lang="en-US" altLang="en-US"/>
          </a:p>
        </p:txBody>
      </p:sp>
    </p:spTree>
    <p:extLst>
      <p:ext uri="{BB962C8B-B14F-4D97-AF65-F5344CB8AC3E}">
        <p14:creationId xmlns:p14="http://schemas.microsoft.com/office/powerpoint/2010/main" val="4031635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E2496774-FA34-4284-ACD5-1577C3823150}"/>
              </a:ext>
            </a:extLst>
          </p:cNvPr>
          <p:cNvSpPr>
            <a:spLocks noGrp="1"/>
          </p:cNvSpPr>
          <p:nvPr>
            <p:ph type="dt" sz="half" idx="10"/>
          </p:nvPr>
        </p:nvSpPr>
        <p:spPr>
          <a:xfrm>
            <a:off x="457200" y="6243638"/>
            <a:ext cx="2133600" cy="457200"/>
          </a:xfrm>
          <a:prstGeom prst="rect">
            <a:avLst/>
          </a:prstGeo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B89864A-F032-4010-BF5F-ADF4D07BE5ED}"/>
              </a:ext>
            </a:extLst>
          </p:cNvPr>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21366351-5C05-497A-8AA6-F09F420D458E}"/>
              </a:ext>
            </a:extLst>
          </p:cNvPr>
          <p:cNvSpPr>
            <a:spLocks noGrp="1"/>
          </p:cNvSpPr>
          <p:nvPr>
            <p:ph type="sldNum" sz="quarter" idx="12"/>
          </p:nvPr>
        </p:nvSpPr>
        <p:spPr>
          <a:xfrm>
            <a:off x="6553200" y="6243638"/>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76955BDE-58EB-40F3-AD68-C6540D483D6A}" type="slidenum">
              <a:rPr lang="en-US" altLang="en-US"/>
              <a:pPr/>
              <a:t>‹#›</a:t>
            </a:fld>
            <a:endParaRPr lang="en-US" altLang="en-US"/>
          </a:p>
        </p:txBody>
      </p:sp>
    </p:spTree>
    <p:extLst>
      <p:ext uri="{BB962C8B-B14F-4D97-AF65-F5344CB8AC3E}">
        <p14:creationId xmlns:p14="http://schemas.microsoft.com/office/powerpoint/2010/main" val="4200296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809AFAAD-6223-4016-9A91-E5A4BBF49D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92AA2D73-AE35-4D3F-9522-2A2A682A3B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F77C57FE-F9BC-406F-84BC-A3EF41126FF1}"/>
              </a:ext>
            </a:extLst>
          </p:cNvPr>
          <p:cNvSpPr>
            <a:spLocks noGrp="1" noChangeArrowheads="1"/>
          </p:cNvSpPr>
          <p:nvPr>
            <p:ph type="sldNum" sz="quarter" idx="12"/>
          </p:nvPr>
        </p:nvSpPr>
        <p:spPr>
          <a:ln/>
        </p:spPr>
        <p:txBody>
          <a:bodyPr/>
          <a:lstStyle>
            <a:lvl1pPr>
              <a:defRPr/>
            </a:lvl1pPr>
          </a:lstStyle>
          <a:p>
            <a:fld id="{6EABF38F-BB15-41DA-AFA6-E7945DC7E4F7}" type="slidenum">
              <a:rPr lang="en-US" altLang="en-US"/>
              <a:pPr/>
              <a:t>‹#›</a:t>
            </a:fld>
            <a:endParaRPr lang="en-US" altLang="en-US"/>
          </a:p>
        </p:txBody>
      </p:sp>
    </p:spTree>
    <p:extLst>
      <p:ext uri="{BB962C8B-B14F-4D97-AF65-F5344CB8AC3E}">
        <p14:creationId xmlns:p14="http://schemas.microsoft.com/office/powerpoint/2010/main" val="17955860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30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A95165-41AE-4197-BDB8-B281E6D611DD}"/>
              </a:ext>
            </a:extLst>
          </p:cNvPr>
          <p:cNvSpPr>
            <a:spLocks noGrp="1"/>
          </p:cNvSpPr>
          <p:nvPr>
            <p:ph type="dt" sz="half" idx="10"/>
          </p:nvPr>
        </p:nvSpPr>
        <p:spPr>
          <a:xfrm>
            <a:off x="457200" y="6243638"/>
            <a:ext cx="2133600" cy="457200"/>
          </a:xfrm>
          <a:prstGeom prst="rect">
            <a:avLst/>
          </a:prstGeo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267E467-CD0A-4BAE-A1E0-BF39E50327DD}"/>
              </a:ext>
            </a:extLst>
          </p:cNvPr>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ADEB149-739C-42DF-9A34-ABA8FCA0200B}"/>
              </a:ext>
            </a:extLst>
          </p:cNvPr>
          <p:cNvSpPr>
            <a:spLocks noGrp="1"/>
          </p:cNvSpPr>
          <p:nvPr>
            <p:ph type="sldNum" sz="quarter" idx="12"/>
          </p:nvPr>
        </p:nvSpPr>
        <p:spPr>
          <a:xfrm>
            <a:off x="6553200" y="6243638"/>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A8D47F14-5410-41F9-AA81-5824F2DB71B8}" type="slidenum">
              <a:rPr lang="en-US" altLang="en-US"/>
              <a:pPr/>
              <a:t>‹#›</a:t>
            </a:fld>
            <a:endParaRPr lang="en-US" altLang="en-US"/>
          </a:p>
        </p:txBody>
      </p:sp>
    </p:spTree>
    <p:extLst>
      <p:ext uri="{BB962C8B-B14F-4D97-AF65-F5344CB8AC3E}">
        <p14:creationId xmlns:p14="http://schemas.microsoft.com/office/powerpoint/2010/main" val="2875597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65E67-E394-46CF-A326-469D7DBAFCB1}"/>
              </a:ext>
            </a:extLst>
          </p:cNvPr>
          <p:cNvSpPr>
            <a:spLocks noGrp="1"/>
          </p:cNvSpPr>
          <p:nvPr>
            <p:ph type="dt" sz="half" idx="10"/>
          </p:nvPr>
        </p:nvSpPr>
        <p:spPr>
          <a:xfrm>
            <a:off x="457200" y="6243638"/>
            <a:ext cx="2133600" cy="457200"/>
          </a:xfrm>
          <a:prstGeom prst="rect">
            <a:avLst/>
          </a:prstGeo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37B9F45-F282-484B-9269-92874DBA4919}"/>
              </a:ext>
            </a:extLst>
          </p:cNvPr>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5430C33-710F-43E6-B4E4-2F5774485D31}"/>
              </a:ext>
            </a:extLst>
          </p:cNvPr>
          <p:cNvSpPr>
            <a:spLocks noGrp="1"/>
          </p:cNvSpPr>
          <p:nvPr>
            <p:ph type="sldNum" sz="quarter" idx="12"/>
          </p:nvPr>
        </p:nvSpPr>
        <p:spPr>
          <a:xfrm>
            <a:off x="6553200" y="6243638"/>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B6357862-848A-4CDF-9120-387F36B7C3F0}" type="slidenum">
              <a:rPr lang="en-US" altLang="en-US"/>
              <a:pPr/>
              <a:t>‹#›</a:t>
            </a:fld>
            <a:endParaRPr lang="en-US" altLang="en-US"/>
          </a:p>
        </p:txBody>
      </p:sp>
    </p:spTree>
    <p:extLst>
      <p:ext uri="{BB962C8B-B14F-4D97-AF65-F5344CB8AC3E}">
        <p14:creationId xmlns:p14="http://schemas.microsoft.com/office/powerpoint/2010/main" val="3159379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D9B5D3-E6D8-4CB2-900A-994EFE3F6F77}"/>
              </a:ext>
            </a:extLst>
          </p:cNvPr>
          <p:cNvSpPr>
            <a:spLocks noGrp="1"/>
          </p:cNvSpPr>
          <p:nvPr>
            <p:ph type="dt" sz="half" idx="10"/>
          </p:nvPr>
        </p:nvSpPr>
        <p:spPr>
          <a:xfrm>
            <a:off x="457200" y="6243638"/>
            <a:ext cx="2133600" cy="457200"/>
          </a:xfrm>
          <a:prstGeom prst="rect">
            <a:avLst/>
          </a:prstGeo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7C61101-6DA5-4B12-9BDC-954738A6BF6F}"/>
              </a:ext>
            </a:extLst>
          </p:cNvPr>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E1FBBD0-E8BC-4E12-B348-85C5FD92B619}"/>
              </a:ext>
            </a:extLst>
          </p:cNvPr>
          <p:cNvSpPr>
            <a:spLocks noGrp="1"/>
          </p:cNvSpPr>
          <p:nvPr>
            <p:ph type="sldNum" sz="quarter" idx="12"/>
          </p:nvPr>
        </p:nvSpPr>
        <p:spPr>
          <a:xfrm>
            <a:off x="6553200" y="6243638"/>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33F6BC43-B305-4181-B262-B3EC62690842}" type="slidenum">
              <a:rPr lang="en-US" altLang="en-US"/>
              <a:pPr/>
              <a:t>‹#›</a:t>
            </a:fld>
            <a:endParaRPr lang="en-US" altLang="en-US"/>
          </a:p>
        </p:txBody>
      </p:sp>
    </p:spTree>
    <p:extLst>
      <p:ext uri="{BB962C8B-B14F-4D97-AF65-F5344CB8AC3E}">
        <p14:creationId xmlns:p14="http://schemas.microsoft.com/office/powerpoint/2010/main" val="16921811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79BB5F10-B339-4E4E-AFFD-1B0A2D7698C2}"/>
              </a:ext>
            </a:extLst>
          </p:cNvPr>
          <p:cNvSpPr>
            <a:spLocks noGrp="1"/>
          </p:cNvSpPr>
          <p:nvPr>
            <p:ph type="dt" sz="half" idx="10"/>
          </p:nvPr>
        </p:nvSpPr>
        <p:spPr>
          <a:xfrm>
            <a:off x="457200" y="6243638"/>
            <a:ext cx="2133600" cy="457200"/>
          </a:xfrm>
          <a:prstGeom prst="rect">
            <a:avLst/>
          </a:prstGeo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F56F95A-11AC-4E16-B14F-B096975F183E}"/>
              </a:ext>
            </a:extLst>
          </p:cNvPr>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D2F388E-A7B0-4A39-84BD-7C746D8AF875}"/>
              </a:ext>
            </a:extLst>
          </p:cNvPr>
          <p:cNvSpPr>
            <a:spLocks noGrp="1"/>
          </p:cNvSpPr>
          <p:nvPr>
            <p:ph type="sldNum" sz="quarter" idx="12"/>
          </p:nvPr>
        </p:nvSpPr>
        <p:spPr>
          <a:xfrm>
            <a:off x="6553200" y="6243638"/>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6BBBDDB3-E37C-4240-A96E-D17582339413}" type="slidenum">
              <a:rPr lang="en-US" altLang="en-US"/>
              <a:pPr/>
              <a:t>‹#›</a:t>
            </a:fld>
            <a:endParaRPr lang="en-US" altLang="en-US"/>
          </a:p>
        </p:txBody>
      </p:sp>
    </p:spTree>
    <p:extLst>
      <p:ext uri="{BB962C8B-B14F-4D97-AF65-F5344CB8AC3E}">
        <p14:creationId xmlns:p14="http://schemas.microsoft.com/office/powerpoint/2010/main" val="13660003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3577C1-6A25-40ED-A7DB-13E5FC8CF240}"/>
              </a:ext>
            </a:extLst>
          </p:cNvPr>
          <p:cNvSpPr>
            <a:spLocks noGrp="1"/>
          </p:cNvSpPr>
          <p:nvPr>
            <p:ph type="dt" sz="half" idx="10"/>
          </p:nvPr>
        </p:nvSpPr>
        <p:spPr>
          <a:xfrm>
            <a:off x="457200" y="6243638"/>
            <a:ext cx="2133600" cy="457200"/>
          </a:xfrm>
          <a:prstGeom prst="rect">
            <a:avLst/>
          </a:prstGeo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98B26727-E5B1-4AB1-A584-1E18DE1BCF8C}"/>
              </a:ext>
            </a:extLst>
          </p:cNvPr>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F60B932-6B01-446D-9A5B-759F8408FB97}"/>
              </a:ext>
            </a:extLst>
          </p:cNvPr>
          <p:cNvSpPr>
            <a:spLocks noGrp="1"/>
          </p:cNvSpPr>
          <p:nvPr>
            <p:ph type="sldNum" sz="quarter" idx="12"/>
          </p:nvPr>
        </p:nvSpPr>
        <p:spPr>
          <a:xfrm>
            <a:off x="6553200" y="6243638"/>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C1A723F4-FCB2-46F1-9710-28DF6A52410F}" type="slidenum">
              <a:rPr lang="en-US" altLang="en-US"/>
              <a:pPr/>
              <a:t>‹#›</a:t>
            </a:fld>
            <a:endParaRPr lang="en-US" altLang="en-US"/>
          </a:p>
        </p:txBody>
      </p:sp>
    </p:spTree>
    <p:extLst>
      <p:ext uri="{BB962C8B-B14F-4D97-AF65-F5344CB8AC3E}">
        <p14:creationId xmlns:p14="http://schemas.microsoft.com/office/powerpoint/2010/main" val="2148176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EE1FD7-D259-4656-9867-84A593C28376}"/>
              </a:ext>
            </a:extLst>
          </p:cNvPr>
          <p:cNvSpPr>
            <a:spLocks noGrp="1"/>
          </p:cNvSpPr>
          <p:nvPr>
            <p:ph type="dt" sz="half" idx="10"/>
          </p:nvPr>
        </p:nvSpPr>
        <p:spPr>
          <a:xfrm>
            <a:off x="457200" y="6243638"/>
            <a:ext cx="2133600" cy="457200"/>
          </a:xfrm>
          <a:prstGeom prst="rect">
            <a:avLst/>
          </a:prstGeom>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E9074CFB-0155-4EA4-9DF0-F1D3F0FAAABE}"/>
              </a:ext>
            </a:extLst>
          </p:cNvPr>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3ABAA72A-5212-4A1D-BEC9-CD82EA0A243D}"/>
              </a:ext>
            </a:extLst>
          </p:cNvPr>
          <p:cNvSpPr>
            <a:spLocks noGrp="1"/>
          </p:cNvSpPr>
          <p:nvPr>
            <p:ph type="sldNum" sz="quarter" idx="12"/>
          </p:nvPr>
        </p:nvSpPr>
        <p:spPr>
          <a:xfrm>
            <a:off x="6553200" y="6243638"/>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37B14649-0512-4C50-9949-FD67C6CF8834}" type="slidenum">
              <a:rPr lang="en-US" altLang="en-US"/>
              <a:pPr/>
              <a:t>‹#›</a:t>
            </a:fld>
            <a:endParaRPr lang="en-US" altLang="en-US"/>
          </a:p>
        </p:txBody>
      </p:sp>
    </p:spTree>
    <p:extLst>
      <p:ext uri="{BB962C8B-B14F-4D97-AF65-F5344CB8AC3E}">
        <p14:creationId xmlns:p14="http://schemas.microsoft.com/office/powerpoint/2010/main" val="39091340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CB11C75-EECE-47A5-A2A0-A82533AAB1C8}"/>
              </a:ext>
            </a:extLst>
          </p:cNvPr>
          <p:cNvSpPr>
            <a:spLocks noGrp="1"/>
          </p:cNvSpPr>
          <p:nvPr>
            <p:ph type="dt" sz="half" idx="10"/>
          </p:nvPr>
        </p:nvSpPr>
        <p:spPr>
          <a:xfrm>
            <a:off x="457200" y="6243638"/>
            <a:ext cx="2133600" cy="457200"/>
          </a:xfrm>
          <a:prstGeom prst="rect">
            <a:avLst/>
          </a:prstGeo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3630D102-64A8-43E3-9548-F4A1B9C8F857}"/>
              </a:ext>
            </a:extLst>
          </p:cNvPr>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96CE8A17-5346-476A-A350-CAC279375211}"/>
              </a:ext>
            </a:extLst>
          </p:cNvPr>
          <p:cNvSpPr>
            <a:spLocks noGrp="1"/>
          </p:cNvSpPr>
          <p:nvPr>
            <p:ph type="sldNum" sz="quarter" idx="12"/>
          </p:nvPr>
        </p:nvSpPr>
        <p:spPr>
          <a:xfrm>
            <a:off x="6553200" y="6243638"/>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E6423AB3-1643-4E72-A152-DFE96CCA8238}" type="slidenum">
              <a:rPr lang="en-US" altLang="en-US"/>
              <a:pPr/>
              <a:t>‹#›</a:t>
            </a:fld>
            <a:endParaRPr lang="en-US" altLang="en-US"/>
          </a:p>
        </p:txBody>
      </p:sp>
    </p:spTree>
    <p:extLst>
      <p:ext uri="{BB962C8B-B14F-4D97-AF65-F5344CB8AC3E}">
        <p14:creationId xmlns:p14="http://schemas.microsoft.com/office/powerpoint/2010/main" val="10321251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30D1C8-1D65-408A-BB28-2B18BFD640CB}"/>
              </a:ext>
            </a:extLst>
          </p:cNvPr>
          <p:cNvSpPr>
            <a:spLocks noGrp="1"/>
          </p:cNvSpPr>
          <p:nvPr>
            <p:ph type="dt" sz="half" idx="10"/>
          </p:nvPr>
        </p:nvSpPr>
        <p:spPr>
          <a:xfrm>
            <a:off x="457200" y="6243638"/>
            <a:ext cx="2133600" cy="457200"/>
          </a:xfrm>
          <a:prstGeom prst="rect">
            <a:avLst/>
          </a:prstGeom>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04868273-53E2-47E5-AA88-360BBE7F8D1A}"/>
              </a:ext>
            </a:extLst>
          </p:cNvPr>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F189A672-BA3A-4FA9-AB2D-AA7CC75427B1}"/>
              </a:ext>
            </a:extLst>
          </p:cNvPr>
          <p:cNvSpPr>
            <a:spLocks noGrp="1"/>
          </p:cNvSpPr>
          <p:nvPr>
            <p:ph type="sldNum" sz="quarter" idx="12"/>
          </p:nvPr>
        </p:nvSpPr>
        <p:spPr>
          <a:xfrm>
            <a:off x="6553200" y="6243638"/>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F46AD13E-7C6E-4F79-9569-C4D594835160}" type="slidenum">
              <a:rPr lang="en-US" altLang="en-US"/>
              <a:pPr/>
              <a:t>‹#›</a:t>
            </a:fld>
            <a:endParaRPr lang="en-US" altLang="en-US"/>
          </a:p>
        </p:txBody>
      </p:sp>
    </p:spTree>
    <p:extLst>
      <p:ext uri="{BB962C8B-B14F-4D97-AF65-F5344CB8AC3E}">
        <p14:creationId xmlns:p14="http://schemas.microsoft.com/office/powerpoint/2010/main" val="11206351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87EA9BB-CF08-4B6A-AB17-A59F0A03C872}"/>
              </a:ext>
            </a:extLst>
          </p:cNvPr>
          <p:cNvSpPr>
            <a:spLocks noGrp="1"/>
          </p:cNvSpPr>
          <p:nvPr>
            <p:ph type="dt" sz="half" idx="10"/>
          </p:nvPr>
        </p:nvSpPr>
        <p:spPr>
          <a:xfrm>
            <a:off x="457200" y="6243638"/>
            <a:ext cx="2133600" cy="457200"/>
          </a:xfrm>
          <a:prstGeom prst="rect">
            <a:avLst/>
          </a:prstGeo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62CC24BB-54C7-4D9F-9FEC-AFF7125A79F4}"/>
              </a:ext>
            </a:extLst>
          </p:cNvPr>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5C6F11B9-6F3B-4006-8FF5-F37F115CA89F}"/>
              </a:ext>
            </a:extLst>
          </p:cNvPr>
          <p:cNvSpPr>
            <a:spLocks noGrp="1"/>
          </p:cNvSpPr>
          <p:nvPr>
            <p:ph type="sldNum" sz="quarter" idx="12"/>
          </p:nvPr>
        </p:nvSpPr>
        <p:spPr>
          <a:xfrm>
            <a:off x="6553200" y="6243638"/>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9AA1473F-D9B8-46D8-8013-771DE4BD1F36}" type="slidenum">
              <a:rPr lang="en-US" altLang="en-US"/>
              <a:pPr/>
              <a:t>‹#›</a:t>
            </a:fld>
            <a:endParaRPr lang="en-US" altLang="en-US"/>
          </a:p>
        </p:txBody>
      </p:sp>
    </p:spTree>
    <p:extLst>
      <p:ext uri="{BB962C8B-B14F-4D97-AF65-F5344CB8AC3E}">
        <p14:creationId xmlns:p14="http://schemas.microsoft.com/office/powerpoint/2010/main" val="715923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8380BFB5-FB7A-4A79-857E-B091F50CE89E}"/>
              </a:ext>
            </a:extLst>
          </p:cNvPr>
          <p:cNvSpPr>
            <a:spLocks noGrp="1"/>
          </p:cNvSpPr>
          <p:nvPr>
            <p:ph type="dt" sz="half" idx="10"/>
          </p:nvPr>
        </p:nvSpPr>
        <p:spPr>
          <a:xfrm>
            <a:off x="457200" y="6243638"/>
            <a:ext cx="2133600" cy="457200"/>
          </a:xfrm>
          <a:prstGeom prst="rect">
            <a:avLst/>
          </a:prstGeo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6504CC5-1C11-48B8-A70D-2A0D0B2DEB4C}"/>
              </a:ext>
            </a:extLst>
          </p:cNvPr>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F84E9C5E-E89F-4DFE-8B82-20B1E7214361}"/>
              </a:ext>
            </a:extLst>
          </p:cNvPr>
          <p:cNvSpPr>
            <a:spLocks noGrp="1"/>
          </p:cNvSpPr>
          <p:nvPr>
            <p:ph type="sldNum" sz="quarter" idx="12"/>
          </p:nvPr>
        </p:nvSpPr>
        <p:spPr>
          <a:xfrm>
            <a:off x="6553200" y="6243638"/>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B71C691C-BC55-424A-9DAB-5DAACEC11086}" type="slidenum">
              <a:rPr lang="en-US" altLang="en-US"/>
              <a:pPr/>
              <a:t>‹#›</a:t>
            </a:fld>
            <a:endParaRPr lang="en-US" altLang="en-US"/>
          </a:p>
        </p:txBody>
      </p:sp>
    </p:spTree>
    <p:extLst>
      <p:ext uri="{BB962C8B-B14F-4D97-AF65-F5344CB8AC3E}">
        <p14:creationId xmlns:p14="http://schemas.microsoft.com/office/powerpoint/2010/main" val="233133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a:extLst>
              <a:ext uri="{FF2B5EF4-FFF2-40B4-BE49-F238E27FC236}">
                <a16:creationId xmlns:a16="http://schemas.microsoft.com/office/drawing/2014/main" id="{FBD11C33-5DE3-4629-A587-89962E4B91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9FD467EA-7954-434E-91EB-1C147EAD35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98BA6154-0E59-4640-8B9C-5A91F43AD004}"/>
              </a:ext>
            </a:extLst>
          </p:cNvPr>
          <p:cNvSpPr>
            <a:spLocks noGrp="1" noChangeArrowheads="1"/>
          </p:cNvSpPr>
          <p:nvPr>
            <p:ph type="sldNum" sz="quarter" idx="12"/>
          </p:nvPr>
        </p:nvSpPr>
        <p:spPr>
          <a:ln/>
        </p:spPr>
        <p:txBody>
          <a:bodyPr/>
          <a:lstStyle>
            <a:lvl1pPr>
              <a:defRPr/>
            </a:lvl1pPr>
          </a:lstStyle>
          <a:p>
            <a:fld id="{22D30AC6-3047-4FCF-8E17-686BDFD1D33C}" type="slidenum">
              <a:rPr lang="en-US" altLang="en-US"/>
              <a:pPr/>
              <a:t>‹#›</a:t>
            </a:fld>
            <a:endParaRPr lang="en-US" altLang="en-US"/>
          </a:p>
        </p:txBody>
      </p:sp>
    </p:spTree>
    <p:extLst>
      <p:ext uri="{BB962C8B-B14F-4D97-AF65-F5344CB8AC3E}">
        <p14:creationId xmlns:p14="http://schemas.microsoft.com/office/powerpoint/2010/main" val="19069971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30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6D0C4F-8FD6-42B4-9A26-05F024FAFDD3}"/>
              </a:ext>
            </a:extLst>
          </p:cNvPr>
          <p:cNvSpPr>
            <a:spLocks noGrp="1"/>
          </p:cNvSpPr>
          <p:nvPr>
            <p:ph type="dt" sz="half" idx="10"/>
          </p:nvPr>
        </p:nvSpPr>
        <p:spPr>
          <a:xfrm>
            <a:off x="457200" y="6243638"/>
            <a:ext cx="2133600" cy="457200"/>
          </a:xfrm>
          <a:prstGeom prst="rect">
            <a:avLst/>
          </a:prstGeo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86ED9A7-B294-4CE4-A4E3-8B88CB0B4490}"/>
              </a:ext>
            </a:extLst>
          </p:cNvPr>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B90A1C8-C4DC-421A-8196-0D64BA41536C}"/>
              </a:ext>
            </a:extLst>
          </p:cNvPr>
          <p:cNvSpPr>
            <a:spLocks noGrp="1"/>
          </p:cNvSpPr>
          <p:nvPr>
            <p:ph type="sldNum" sz="quarter" idx="12"/>
          </p:nvPr>
        </p:nvSpPr>
        <p:spPr>
          <a:xfrm>
            <a:off x="6553200" y="6243638"/>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D1DD3AFD-68CA-4CDD-A7BA-7BBC884DA04F}" type="slidenum">
              <a:rPr lang="en-US" altLang="en-US"/>
              <a:pPr/>
              <a:t>‹#›</a:t>
            </a:fld>
            <a:endParaRPr lang="en-US" altLang="en-US"/>
          </a:p>
        </p:txBody>
      </p:sp>
    </p:spTree>
    <p:extLst>
      <p:ext uri="{BB962C8B-B14F-4D97-AF65-F5344CB8AC3E}">
        <p14:creationId xmlns:p14="http://schemas.microsoft.com/office/powerpoint/2010/main" val="1306443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BC705-62EC-452B-8704-8567455BDA7B}"/>
              </a:ext>
            </a:extLst>
          </p:cNvPr>
          <p:cNvSpPr>
            <a:spLocks noGrp="1"/>
          </p:cNvSpPr>
          <p:nvPr>
            <p:ph type="dt" sz="half" idx="10"/>
          </p:nvPr>
        </p:nvSpPr>
        <p:spPr>
          <a:xfrm>
            <a:off x="457200" y="6243638"/>
            <a:ext cx="2133600" cy="457200"/>
          </a:xfrm>
          <a:prstGeom prst="rect">
            <a:avLst/>
          </a:prstGeo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4B4DF1F-BB60-4638-8894-4FC45F4FFD50}"/>
              </a:ext>
            </a:extLst>
          </p:cNvPr>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660E5C-CACE-4FE2-AF5A-B0A001D7CAA0}"/>
              </a:ext>
            </a:extLst>
          </p:cNvPr>
          <p:cNvSpPr>
            <a:spLocks noGrp="1"/>
          </p:cNvSpPr>
          <p:nvPr>
            <p:ph type="sldNum" sz="quarter" idx="12"/>
          </p:nvPr>
        </p:nvSpPr>
        <p:spPr>
          <a:xfrm>
            <a:off x="6553200" y="6243638"/>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5E82B52F-EA6B-417C-AE5A-B5AB63091018}" type="slidenum">
              <a:rPr lang="en-US" altLang="en-US"/>
              <a:pPr/>
              <a:t>‹#›</a:t>
            </a:fld>
            <a:endParaRPr lang="en-US" altLang="en-US"/>
          </a:p>
        </p:txBody>
      </p:sp>
    </p:spTree>
    <p:extLst>
      <p:ext uri="{BB962C8B-B14F-4D97-AF65-F5344CB8AC3E}">
        <p14:creationId xmlns:p14="http://schemas.microsoft.com/office/powerpoint/2010/main" val="2014123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a:extLst>
              <a:ext uri="{FF2B5EF4-FFF2-40B4-BE49-F238E27FC236}">
                <a16:creationId xmlns:a16="http://schemas.microsoft.com/office/drawing/2014/main" id="{28EDA353-950E-4EB2-A837-AEDB9191389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A026BF0D-4878-40B1-A84B-4452307630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C23C9EF4-199A-4F2E-A9FE-F1E697CAB42B}"/>
              </a:ext>
            </a:extLst>
          </p:cNvPr>
          <p:cNvSpPr>
            <a:spLocks noGrp="1" noChangeArrowheads="1"/>
          </p:cNvSpPr>
          <p:nvPr>
            <p:ph type="sldNum" sz="quarter" idx="12"/>
          </p:nvPr>
        </p:nvSpPr>
        <p:spPr>
          <a:ln/>
        </p:spPr>
        <p:txBody>
          <a:bodyPr/>
          <a:lstStyle>
            <a:lvl1pPr>
              <a:defRPr/>
            </a:lvl1pPr>
          </a:lstStyle>
          <a:p>
            <a:fld id="{1FCBD71A-FCAD-4EBC-BD18-998A4D46C419}" type="slidenum">
              <a:rPr lang="en-US" altLang="en-US"/>
              <a:pPr/>
              <a:t>‹#›</a:t>
            </a:fld>
            <a:endParaRPr lang="en-US" altLang="en-US"/>
          </a:p>
        </p:txBody>
      </p:sp>
    </p:spTree>
    <p:extLst>
      <p:ext uri="{BB962C8B-B14F-4D97-AF65-F5344CB8AC3E}">
        <p14:creationId xmlns:p14="http://schemas.microsoft.com/office/powerpoint/2010/main" val="2089824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a:extLst>
              <a:ext uri="{FF2B5EF4-FFF2-40B4-BE49-F238E27FC236}">
                <a16:creationId xmlns:a16="http://schemas.microsoft.com/office/drawing/2014/main" id="{7742C2BF-3683-43EC-80A8-FB727590C1B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5">
            <a:extLst>
              <a:ext uri="{FF2B5EF4-FFF2-40B4-BE49-F238E27FC236}">
                <a16:creationId xmlns:a16="http://schemas.microsoft.com/office/drawing/2014/main" id="{1E6740A6-7DD1-4D7A-A760-165DDFB7DA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6">
            <a:extLst>
              <a:ext uri="{FF2B5EF4-FFF2-40B4-BE49-F238E27FC236}">
                <a16:creationId xmlns:a16="http://schemas.microsoft.com/office/drawing/2014/main" id="{DFCCCC25-8942-44D7-BA8E-535FB304A5E7}"/>
              </a:ext>
            </a:extLst>
          </p:cNvPr>
          <p:cNvSpPr>
            <a:spLocks noGrp="1" noChangeArrowheads="1"/>
          </p:cNvSpPr>
          <p:nvPr>
            <p:ph type="sldNum" sz="quarter" idx="12"/>
          </p:nvPr>
        </p:nvSpPr>
        <p:spPr>
          <a:ln/>
        </p:spPr>
        <p:txBody>
          <a:bodyPr/>
          <a:lstStyle>
            <a:lvl1pPr>
              <a:defRPr/>
            </a:lvl1pPr>
          </a:lstStyle>
          <a:p>
            <a:fld id="{7BF05A21-1132-4658-BD50-9C91E55A91D2}" type="slidenum">
              <a:rPr lang="en-US" altLang="en-US"/>
              <a:pPr/>
              <a:t>‹#›</a:t>
            </a:fld>
            <a:endParaRPr lang="en-US" altLang="en-US"/>
          </a:p>
        </p:txBody>
      </p:sp>
    </p:spTree>
    <p:extLst>
      <p:ext uri="{BB962C8B-B14F-4D97-AF65-F5344CB8AC3E}">
        <p14:creationId xmlns:p14="http://schemas.microsoft.com/office/powerpoint/2010/main" val="193278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a:extLst>
              <a:ext uri="{FF2B5EF4-FFF2-40B4-BE49-F238E27FC236}">
                <a16:creationId xmlns:a16="http://schemas.microsoft.com/office/drawing/2014/main" id="{90903780-D2E0-4E95-8B1D-114F8C973B1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5">
            <a:extLst>
              <a:ext uri="{FF2B5EF4-FFF2-40B4-BE49-F238E27FC236}">
                <a16:creationId xmlns:a16="http://schemas.microsoft.com/office/drawing/2014/main" id="{DEFB6FC2-20E7-4053-82D2-6241BCE540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6">
            <a:extLst>
              <a:ext uri="{FF2B5EF4-FFF2-40B4-BE49-F238E27FC236}">
                <a16:creationId xmlns:a16="http://schemas.microsoft.com/office/drawing/2014/main" id="{EA4FB736-CEE5-40C9-A3CF-631DAB647F18}"/>
              </a:ext>
            </a:extLst>
          </p:cNvPr>
          <p:cNvSpPr>
            <a:spLocks noGrp="1" noChangeArrowheads="1"/>
          </p:cNvSpPr>
          <p:nvPr>
            <p:ph type="sldNum" sz="quarter" idx="12"/>
          </p:nvPr>
        </p:nvSpPr>
        <p:spPr>
          <a:ln/>
        </p:spPr>
        <p:txBody>
          <a:bodyPr/>
          <a:lstStyle>
            <a:lvl1pPr>
              <a:defRPr/>
            </a:lvl1pPr>
          </a:lstStyle>
          <a:p>
            <a:fld id="{FDC3C5CF-A41F-4EE6-96D2-91EE0728ED29}" type="slidenum">
              <a:rPr lang="en-US" altLang="en-US"/>
              <a:pPr/>
              <a:t>‹#›</a:t>
            </a:fld>
            <a:endParaRPr lang="en-US" altLang="en-US"/>
          </a:p>
        </p:txBody>
      </p:sp>
    </p:spTree>
    <p:extLst>
      <p:ext uri="{BB962C8B-B14F-4D97-AF65-F5344CB8AC3E}">
        <p14:creationId xmlns:p14="http://schemas.microsoft.com/office/powerpoint/2010/main" val="1311700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a:extLst>
              <a:ext uri="{FF2B5EF4-FFF2-40B4-BE49-F238E27FC236}">
                <a16:creationId xmlns:a16="http://schemas.microsoft.com/office/drawing/2014/main" id="{54C6138F-49BE-4B5E-BF72-21566034867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5">
            <a:extLst>
              <a:ext uri="{FF2B5EF4-FFF2-40B4-BE49-F238E27FC236}">
                <a16:creationId xmlns:a16="http://schemas.microsoft.com/office/drawing/2014/main" id="{4229EAFC-F2DD-4366-8461-6748FA53F8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6">
            <a:extLst>
              <a:ext uri="{FF2B5EF4-FFF2-40B4-BE49-F238E27FC236}">
                <a16:creationId xmlns:a16="http://schemas.microsoft.com/office/drawing/2014/main" id="{95978BAB-08A7-4430-AEFF-2C7B655DA579}"/>
              </a:ext>
            </a:extLst>
          </p:cNvPr>
          <p:cNvSpPr>
            <a:spLocks noGrp="1" noChangeArrowheads="1"/>
          </p:cNvSpPr>
          <p:nvPr>
            <p:ph type="sldNum" sz="quarter" idx="12"/>
          </p:nvPr>
        </p:nvSpPr>
        <p:spPr>
          <a:ln/>
        </p:spPr>
        <p:txBody>
          <a:bodyPr/>
          <a:lstStyle>
            <a:lvl1pPr>
              <a:defRPr/>
            </a:lvl1pPr>
          </a:lstStyle>
          <a:p>
            <a:fld id="{7EFD10C0-D6B9-469D-8500-1729FE85B9D8}" type="slidenum">
              <a:rPr lang="en-US" altLang="en-US"/>
              <a:pPr/>
              <a:t>‹#›</a:t>
            </a:fld>
            <a:endParaRPr lang="en-US" altLang="en-US"/>
          </a:p>
        </p:txBody>
      </p:sp>
    </p:spTree>
    <p:extLst>
      <p:ext uri="{BB962C8B-B14F-4D97-AF65-F5344CB8AC3E}">
        <p14:creationId xmlns:p14="http://schemas.microsoft.com/office/powerpoint/2010/main" val="276357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a:extLst>
              <a:ext uri="{FF2B5EF4-FFF2-40B4-BE49-F238E27FC236}">
                <a16:creationId xmlns:a16="http://schemas.microsoft.com/office/drawing/2014/main" id="{9871E778-44CB-4904-A8FF-F910FDF2445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78D34441-23F4-48B4-B863-FBE97C5F59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ACF23432-12C9-439D-B130-168C1B3A8883}"/>
              </a:ext>
            </a:extLst>
          </p:cNvPr>
          <p:cNvSpPr>
            <a:spLocks noGrp="1" noChangeArrowheads="1"/>
          </p:cNvSpPr>
          <p:nvPr>
            <p:ph type="sldNum" sz="quarter" idx="12"/>
          </p:nvPr>
        </p:nvSpPr>
        <p:spPr>
          <a:ln/>
        </p:spPr>
        <p:txBody>
          <a:bodyPr/>
          <a:lstStyle>
            <a:lvl1pPr>
              <a:defRPr/>
            </a:lvl1pPr>
          </a:lstStyle>
          <a:p>
            <a:fld id="{E98BC9C1-1E48-4509-9685-22FE0F7D7A12}" type="slidenum">
              <a:rPr lang="en-US" altLang="en-US"/>
              <a:pPr/>
              <a:t>‹#›</a:t>
            </a:fld>
            <a:endParaRPr lang="en-US" altLang="en-US"/>
          </a:p>
        </p:txBody>
      </p:sp>
    </p:spTree>
    <p:extLst>
      <p:ext uri="{BB962C8B-B14F-4D97-AF65-F5344CB8AC3E}">
        <p14:creationId xmlns:p14="http://schemas.microsoft.com/office/powerpoint/2010/main" val="1665328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a:extLst>
              <a:ext uri="{FF2B5EF4-FFF2-40B4-BE49-F238E27FC236}">
                <a16:creationId xmlns:a16="http://schemas.microsoft.com/office/drawing/2014/main" id="{46D6CA56-5F56-4FB2-B466-D6C8422FD32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D130551E-8F21-4A63-805D-D7CAC60BF6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7CBE9497-4F1B-472C-83CD-3251FA03C0CD}"/>
              </a:ext>
            </a:extLst>
          </p:cNvPr>
          <p:cNvSpPr>
            <a:spLocks noGrp="1" noChangeArrowheads="1"/>
          </p:cNvSpPr>
          <p:nvPr>
            <p:ph type="sldNum" sz="quarter" idx="12"/>
          </p:nvPr>
        </p:nvSpPr>
        <p:spPr>
          <a:ln/>
        </p:spPr>
        <p:txBody>
          <a:bodyPr/>
          <a:lstStyle>
            <a:lvl1pPr>
              <a:defRPr/>
            </a:lvl1pPr>
          </a:lstStyle>
          <a:p>
            <a:fld id="{17C433F9-B8F1-4833-9168-FA8990E31EB5}" type="slidenum">
              <a:rPr lang="en-US" altLang="en-US"/>
              <a:pPr/>
              <a:t>‹#›</a:t>
            </a:fld>
            <a:endParaRPr lang="en-US" altLang="en-US"/>
          </a:p>
        </p:txBody>
      </p:sp>
    </p:spTree>
    <p:extLst>
      <p:ext uri="{BB962C8B-B14F-4D97-AF65-F5344CB8AC3E}">
        <p14:creationId xmlns:p14="http://schemas.microsoft.com/office/powerpoint/2010/main" val="2843892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D20B96CE-54E5-499E-9BD7-64DC1D2DC079}"/>
              </a:ext>
            </a:extLst>
          </p:cNvPr>
          <p:cNvGrpSpPr>
            <a:grpSpLocks/>
          </p:cNvGrpSpPr>
          <p:nvPr/>
        </p:nvGrpSpPr>
        <p:grpSpPr bwMode="auto">
          <a:xfrm>
            <a:off x="0" y="0"/>
            <a:ext cx="9144000" cy="6856413"/>
            <a:chOff x="0" y="0"/>
            <a:chExt cx="5760" cy="4319"/>
          </a:xfrm>
        </p:grpSpPr>
        <p:sp>
          <p:nvSpPr>
            <p:cNvPr id="14339" name="Freeform 3">
              <a:extLst>
                <a:ext uri="{FF2B5EF4-FFF2-40B4-BE49-F238E27FC236}">
                  <a16:creationId xmlns:a16="http://schemas.microsoft.com/office/drawing/2014/main" id="{46EE4747-DC67-4FD7-ABB1-144851480294}"/>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340" name="Freeform 4">
              <a:extLst>
                <a:ext uri="{FF2B5EF4-FFF2-40B4-BE49-F238E27FC236}">
                  <a16:creationId xmlns:a16="http://schemas.microsoft.com/office/drawing/2014/main" id="{D46E2E25-E0B9-4297-BFEB-68E19F7915BA}"/>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341" name="Freeform 5">
              <a:extLst>
                <a:ext uri="{FF2B5EF4-FFF2-40B4-BE49-F238E27FC236}">
                  <a16:creationId xmlns:a16="http://schemas.microsoft.com/office/drawing/2014/main" id="{32D332FA-D68A-482F-AF6B-17ECA6DBA181}"/>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35" name="Freeform 6">
              <a:extLst>
                <a:ext uri="{FF2B5EF4-FFF2-40B4-BE49-F238E27FC236}">
                  <a16:creationId xmlns:a16="http://schemas.microsoft.com/office/drawing/2014/main" id="{5FC262E0-D97F-498B-8C40-04BECEF21634}"/>
                </a:ext>
              </a:extLst>
            </p:cNvPr>
            <p:cNvSpPr>
              <a:spLocks/>
            </p:cNvSpPr>
            <p:nvPr/>
          </p:nvSpPr>
          <p:spPr bwMode="hidden">
            <a:xfrm>
              <a:off x="4038" y="3577"/>
              <a:ext cx="1720" cy="65"/>
            </a:xfrm>
            <a:custGeom>
              <a:avLst/>
              <a:gdLst>
                <a:gd name="T0" fmla="*/ 1584 w 1722"/>
                <a:gd name="T1" fmla="*/ 33 h 66"/>
                <a:gd name="T2" fmla="*/ 1584 w 1722"/>
                <a:gd name="T3" fmla="*/ 33 h 66"/>
                <a:gd name="T4" fmla="*/ 0 w 1722"/>
                <a:gd name="T5" fmla="*/ 0 h 66"/>
                <a:gd name="T6" fmla="*/ 0 w 1722"/>
                <a:gd name="T7" fmla="*/ 33 h 66"/>
                <a:gd name="T8" fmla="*/ 1584 w 1722"/>
                <a:gd name="T9" fmla="*/ 33 h 66"/>
                <a:gd name="T10" fmla="*/ 1584 w 1722"/>
                <a:gd name="T11" fmla="*/ 33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3" name="Freeform 7">
              <a:extLst>
                <a:ext uri="{FF2B5EF4-FFF2-40B4-BE49-F238E27FC236}">
                  <a16:creationId xmlns:a16="http://schemas.microsoft.com/office/drawing/2014/main" id="{83DBBDC9-B343-44E3-B93B-26B1A9A0C480}"/>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37" name="Freeform 8">
              <a:extLst>
                <a:ext uri="{FF2B5EF4-FFF2-40B4-BE49-F238E27FC236}">
                  <a16:creationId xmlns:a16="http://schemas.microsoft.com/office/drawing/2014/main" id="{FA0A4465-BB73-4BDE-BEA3-BF16F94711E5}"/>
                </a:ext>
              </a:extLst>
            </p:cNvPr>
            <p:cNvSpPr>
              <a:spLocks/>
            </p:cNvSpPr>
            <p:nvPr/>
          </p:nvSpPr>
          <p:spPr bwMode="hidden">
            <a:xfrm>
              <a:off x="4784" y="3702"/>
              <a:ext cx="974" cy="101"/>
            </a:xfrm>
            <a:custGeom>
              <a:avLst/>
              <a:gdLst>
                <a:gd name="T0" fmla="*/ 906 w 975"/>
                <a:gd name="T1" fmla="*/ 48 h 101"/>
                <a:gd name="T2" fmla="*/ 906 w 975"/>
                <a:gd name="T3" fmla="*/ 0 h 101"/>
                <a:gd name="T4" fmla="*/ 0 w 975"/>
                <a:gd name="T5" fmla="*/ 24 h 101"/>
                <a:gd name="T6" fmla="*/ 0 w 975"/>
                <a:gd name="T7" fmla="*/ 101 h 101"/>
                <a:gd name="T8" fmla="*/ 906 w 975"/>
                <a:gd name="T9" fmla="*/ 48 h 101"/>
                <a:gd name="T10" fmla="*/ 906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a:extLst>
                <a:ext uri="{FF2B5EF4-FFF2-40B4-BE49-F238E27FC236}">
                  <a16:creationId xmlns:a16="http://schemas.microsoft.com/office/drawing/2014/main" id="{0F9DCBBD-0F4F-47F3-BB84-77124CFBB999}"/>
                </a:ext>
              </a:extLst>
            </p:cNvPr>
            <p:cNvSpPr>
              <a:spLocks/>
            </p:cNvSpPr>
            <p:nvPr/>
          </p:nvSpPr>
          <p:spPr bwMode="hidden">
            <a:xfrm>
              <a:off x="3619" y="3815"/>
              <a:ext cx="2139" cy="198"/>
            </a:xfrm>
            <a:custGeom>
              <a:avLst/>
              <a:gdLst>
                <a:gd name="T0" fmla="*/ 2003 w 2141"/>
                <a:gd name="T1" fmla="*/ 0 h 198"/>
                <a:gd name="T2" fmla="*/ 0 w 2141"/>
                <a:gd name="T3" fmla="*/ 156 h 198"/>
                <a:gd name="T4" fmla="*/ 0 w 2141"/>
                <a:gd name="T5" fmla="*/ 198 h 198"/>
                <a:gd name="T6" fmla="*/ 2003 w 2141"/>
                <a:gd name="T7" fmla="*/ 0 h 198"/>
                <a:gd name="T8" fmla="*/ 2003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6" name="Freeform 10">
              <a:extLst>
                <a:ext uri="{FF2B5EF4-FFF2-40B4-BE49-F238E27FC236}">
                  <a16:creationId xmlns:a16="http://schemas.microsoft.com/office/drawing/2014/main" id="{8DE5727F-EB2E-499A-B31D-26F8C1BE585A}"/>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40" name="Freeform 11">
              <a:extLst>
                <a:ext uri="{FF2B5EF4-FFF2-40B4-BE49-F238E27FC236}">
                  <a16:creationId xmlns:a16="http://schemas.microsoft.com/office/drawing/2014/main" id="{A716696D-8F14-496A-A928-34DC69C4BB58}"/>
                </a:ext>
              </a:extLst>
            </p:cNvPr>
            <p:cNvSpPr>
              <a:spLocks/>
            </p:cNvSpPr>
            <p:nvPr/>
          </p:nvSpPr>
          <p:spPr bwMode="hidden">
            <a:xfrm>
              <a:off x="2097" y="4043"/>
              <a:ext cx="2514" cy="276"/>
            </a:xfrm>
            <a:custGeom>
              <a:avLst/>
              <a:gdLst>
                <a:gd name="T0" fmla="*/ 2015 w 2517"/>
                <a:gd name="T1" fmla="*/ 276 h 276"/>
                <a:gd name="T2" fmla="*/ 2310 w 2517"/>
                <a:gd name="T3" fmla="*/ 204 h 276"/>
                <a:gd name="T4" fmla="*/ 2067 w 2517"/>
                <a:gd name="T5" fmla="*/ 0 h 276"/>
                <a:gd name="T6" fmla="*/ 0 w 2517"/>
                <a:gd name="T7" fmla="*/ 276 h 276"/>
                <a:gd name="T8" fmla="*/ 2015 w 2517"/>
                <a:gd name="T9" fmla="*/ 276 h 276"/>
                <a:gd name="T10" fmla="*/ 2015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8" name="Freeform 12">
              <a:extLst>
                <a:ext uri="{FF2B5EF4-FFF2-40B4-BE49-F238E27FC236}">
                  <a16:creationId xmlns:a16="http://schemas.microsoft.com/office/drawing/2014/main" id="{A6264E35-BFAE-48AD-84C7-E5EF28C6ED2C}"/>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42" name="Freeform 13">
              <a:extLst>
                <a:ext uri="{FF2B5EF4-FFF2-40B4-BE49-F238E27FC236}">
                  <a16:creationId xmlns:a16="http://schemas.microsoft.com/office/drawing/2014/main" id="{733E1477-3015-4356-94BF-BC61E0740DD3}"/>
                </a:ext>
              </a:extLst>
            </p:cNvPr>
            <p:cNvSpPr>
              <a:spLocks/>
            </p:cNvSpPr>
            <p:nvPr/>
          </p:nvSpPr>
          <p:spPr bwMode="hidden">
            <a:xfrm>
              <a:off x="5030" y="3151"/>
              <a:ext cx="728" cy="240"/>
            </a:xfrm>
            <a:custGeom>
              <a:avLst/>
              <a:gdLst>
                <a:gd name="T0" fmla="*/ 660 w 729"/>
                <a:gd name="T1" fmla="*/ 240 h 240"/>
                <a:gd name="T2" fmla="*/ 0 w 729"/>
                <a:gd name="T3" fmla="*/ 0 h 240"/>
                <a:gd name="T4" fmla="*/ 0 w 729"/>
                <a:gd name="T5" fmla="*/ 6 h 240"/>
                <a:gd name="T6" fmla="*/ 660 w 729"/>
                <a:gd name="T7" fmla="*/ 240 h 240"/>
                <a:gd name="T8" fmla="*/ 660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0" name="Freeform 14">
              <a:extLst>
                <a:ext uri="{FF2B5EF4-FFF2-40B4-BE49-F238E27FC236}">
                  <a16:creationId xmlns:a16="http://schemas.microsoft.com/office/drawing/2014/main" id="{562CBD92-A0A1-43DC-9376-F07BC757243F}"/>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44" name="Freeform 15">
              <a:extLst>
                <a:ext uri="{FF2B5EF4-FFF2-40B4-BE49-F238E27FC236}">
                  <a16:creationId xmlns:a16="http://schemas.microsoft.com/office/drawing/2014/main" id="{F7727EBB-981A-4ECA-BC53-5339BB506739}"/>
                </a:ext>
              </a:extLst>
            </p:cNvPr>
            <p:cNvSpPr>
              <a:spLocks/>
            </p:cNvSpPr>
            <p:nvPr/>
          </p:nvSpPr>
          <p:spPr bwMode="hidden">
            <a:xfrm>
              <a:off x="5030" y="3049"/>
              <a:ext cx="728" cy="318"/>
            </a:xfrm>
            <a:custGeom>
              <a:avLst/>
              <a:gdLst>
                <a:gd name="T0" fmla="*/ 660 w 729"/>
                <a:gd name="T1" fmla="*/ 318 h 318"/>
                <a:gd name="T2" fmla="*/ 660 w 729"/>
                <a:gd name="T3" fmla="*/ 312 h 318"/>
                <a:gd name="T4" fmla="*/ 0 w 729"/>
                <a:gd name="T5" fmla="*/ 0 h 318"/>
                <a:gd name="T6" fmla="*/ 0 w 729"/>
                <a:gd name="T7" fmla="*/ 54 h 318"/>
                <a:gd name="T8" fmla="*/ 660 w 729"/>
                <a:gd name="T9" fmla="*/ 318 h 318"/>
                <a:gd name="T10" fmla="*/ 660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2" name="Freeform 16">
              <a:extLst>
                <a:ext uri="{FF2B5EF4-FFF2-40B4-BE49-F238E27FC236}">
                  <a16:creationId xmlns:a16="http://schemas.microsoft.com/office/drawing/2014/main" id="{03D329A1-B7F7-4DD6-970F-A09C4C2A0E48}"/>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353" name="Freeform 17">
              <a:extLst>
                <a:ext uri="{FF2B5EF4-FFF2-40B4-BE49-F238E27FC236}">
                  <a16:creationId xmlns:a16="http://schemas.microsoft.com/office/drawing/2014/main" id="{CBE59A40-4A3F-4FCA-8CFA-A74290D65B3B}"/>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354" name="Freeform 18">
              <a:extLst>
                <a:ext uri="{FF2B5EF4-FFF2-40B4-BE49-F238E27FC236}">
                  <a16:creationId xmlns:a16="http://schemas.microsoft.com/office/drawing/2014/main" id="{2C784F94-FB10-4E65-970B-473E6FAE1051}"/>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48" name="Freeform 19">
              <a:extLst>
                <a:ext uri="{FF2B5EF4-FFF2-40B4-BE49-F238E27FC236}">
                  <a16:creationId xmlns:a16="http://schemas.microsoft.com/office/drawing/2014/main" id="{6C1B7D1A-5AF9-4421-AEE5-1C4ED7C8C060}"/>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6" name="Freeform 20">
              <a:extLst>
                <a:ext uri="{FF2B5EF4-FFF2-40B4-BE49-F238E27FC236}">
                  <a16:creationId xmlns:a16="http://schemas.microsoft.com/office/drawing/2014/main" id="{ED05CC0F-B5E2-4575-A412-84F5B3B3AF92}"/>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50" name="Freeform 21">
              <a:extLst>
                <a:ext uri="{FF2B5EF4-FFF2-40B4-BE49-F238E27FC236}">
                  <a16:creationId xmlns:a16="http://schemas.microsoft.com/office/drawing/2014/main" id="{CBEC6858-D4A4-42A4-98C5-FE74726F6834}"/>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8" name="Freeform 22">
              <a:extLst>
                <a:ext uri="{FF2B5EF4-FFF2-40B4-BE49-F238E27FC236}">
                  <a16:creationId xmlns:a16="http://schemas.microsoft.com/office/drawing/2014/main" id="{AA74F536-7E12-4A32-9068-3479A4EF0C53}"/>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359" name="Freeform 23">
              <a:extLst>
                <a:ext uri="{FF2B5EF4-FFF2-40B4-BE49-F238E27FC236}">
                  <a16:creationId xmlns:a16="http://schemas.microsoft.com/office/drawing/2014/main" id="{21A67867-6522-4833-85DD-2EC288074CEF}"/>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360" name="Freeform 24">
              <a:extLst>
                <a:ext uri="{FF2B5EF4-FFF2-40B4-BE49-F238E27FC236}">
                  <a16:creationId xmlns:a16="http://schemas.microsoft.com/office/drawing/2014/main" id="{A3E3BAD3-2591-4E74-994F-9F5F5D9D713A}"/>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54" name="Freeform 25">
              <a:extLst>
                <a:ext uri="{FF2B5EF4-FFF2-40B4-BE49-F238E27FC236}">
                  <a16:creationId xmlns:a16="http://schemas.microsoft.com/office/drawing/2014/main" id="{A5D5206E-CC9A-41FA-9144-D0B03D0640B1}"/>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2" name="Freeform 26">
              <a:extLst>
                <a:ext uri="{FF2B5EF4-FFF2-40B4-BE49-F238E27FC236}">
                  <a16:creationId xmlns:a16="http://schemas.microsoft.com/office/drawing/2014/main" id="{F2A86C8A-F3B9-4484-9626-09D0C44C5827}"/>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363" name="Freeform 27">
              <a:extLst>
                <a:ext uri="{FF2B5EF4-FFF2-40B4-BE49-F238E27FC236}">
                  <a16:creationId xmlns:a16="http://schemas.microsoft.com/office/drawing/2014/main" id="{EEB57D13-3165-4628-8C26-CDD658EB090E}"/>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57" name="Freeform 28">
              <a:extLst>
                <a:ext uri="{FF2B5EF4-FFF2-40B4-BE49-F238E27FC236}">
                  <a16:creationId xmlns:a16="http://schemas.microsoft.com/office/drawing/2014/main" id="{A9926558-ACC4-477A-8DC2-8659829A56AB}"/>
                </a:ext>
              </a:extLst>
            </p:cNvPr>
            <p:cNvSpPr>
              <a:spLocks/>
            </p:cNvSpPr>
            <p:nvPr/>
          </p:nvSpPr>
          <p:spPr bwMode="hidden">
            <a:xfrm>
              <a:off x="5698" y="653"/>
              <a:ext cx="60" cy="311"/>
            </a:xfrm>
            <a:custGeom>
              <a:avLst/>
              <a:gdLst>
                <a:gd name="T0" fmla="*/ 0 w 60"/>
                <a:gd name="T1" fmla="*/ 144 h 312"/>
                <a:gd name="T2" fmla="*/ 60 w 60"/>
                <a:gd name="T3" fmla="*/ 243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5" name="Freeform 29">
              <a:extLst>
                <a:ext uri="{FF2B5EF4-FFF2-40B4-BE49-F238E27FC236}">
                  <a16:creationId xmlns:a16="http://schemas.microsoft.com/office/drawing/2014/main" id="{C61E50C1-FFA5-4CDC-93B5-5EF93CFE44D0}"/>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59" name="Freeform 30">
              <a:extLst>
                <a:ext uri="{FF2B5EF4-FFF2-40B4-BE49-F238E27FC236}">
                  <a16:creationId xmlns:a16="http://schemas.microsoft.com/office/drawing/2014/main" id="{6A67AFA9-DD97-4473-A9C6-C7136923F2A2}"/>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7" name="Freeform 31">
              <a:extLst>
                <a:ext uri="{FF2B5EF4-FFF2-40B4-BE49-F238E27FC236}">
                  <a16:creationId xmlns:a16="http://schemas.microsoft.com/office/drawing/2014/main" id="{C7A4F4D6-FC0D-4AD3-9820-913D1CB9C495}"/>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368" name="Freeform 32">
              <a:extLst>
                <a:ext uri="{FF2B5EF4-FFF2-40B4-BE49-F238E27FC236}">
                  <a16:creationId xmlns:a16="http://schemas.microsoft.com/office/drawing/2014/main" id="{3E70C631-AD29-46C1-A652-C09ED95692EE}"/>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369" name="Freeform 33">
              <a:extLst>
                <a:ext uri="{FF2B5EF4-FFF2-40B4-BE49-F238E27FC236}">
                  <a16:creationId xmlns:a16="http://schemas.microsoft.com/office/drawing/2014/main" id="{743D351E-1F2F-4480-A100-60A16098AA8E}"/>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370" name="Freeform 34">
              <a:extLst>
                <a:ext uri="{FF2B5EF4-FFF2-40B4-BE49-F238E27FC236}">
                  <a16:creationId xmlns:a16="http://schemas.microsoft.com/office/drawing/2014/main" id="{19BC3355-16AE-48BE-8E18-B377EAFC0736}"/>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371" name="Freeform 35">
              <a:extLst>
                <a:ext uri="{FF2B5EF4-FFF2-40B4-BE49-F238E27FC236}">
                  <a16:creationId xmlns:a16="http://schemas.microsoft.com/office/drawing/2014/main" id="{F5CD2CE1-10D9-4859-A63E-A93AB2624452}"/>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372" name="Freeform 36">
              <a:extLst>
                <a:ext uri="{FF2B5EF4-FFF2-40B4-BE49-F238E27FC236}">
                  <a16:creationId xmlns:a16="http://schemas.microsoft.com/office/drawing/2014/main" id="{03A926A3-77F2-4EEB-963A-FA44F7FA00D5}"/>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373" name="Freeform 37">
              <a:extLst>
                <a:ext uri="{FF2B5EF4-FFF2-40B4-BE49-F238E27FC236}">
                  <a16:creationId xmlns:a16="http://schemas.microsoft.com/office/drawing/2014/main" id="{4BF74BC3-E784-43A3-AA40-A0E0C97DD8EC}"/>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374" name="Freeform 38">
              <a:extLst>
                <a:ext uri="{FF2B5EF4-FFF2-40B4-BE49-F238E27FC236}">
                  <a16:creationId xmlns:a16="http://schemas.microsoft.com/office/drawing/2014/main" id="{AA2453C8-EFD6-4914-B405-BA3A79157400}"/>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1068" name="Group 39">
              <a:extLst>
                <a:ext uri="{FF2B5EF4-FFF2-40B4-BE49-F238E27FC236}">
                  <a16:creationId xmlns:a16="http://schemas.microsoft.com/office/drawing/2014/main" id="{FA715397-D1FA-4537-9384-41627DF00A37}"/>
                </a:ext>
              </a:extLst>
            </p:cNvPr>
            <p:cNvGrpSpPr>
              <a:grpSpLocks/>
            </p:cNvGrpSpPr>
            <p:nvPr userDrawn="1"/>
          </p:nvGrpSpPr>
          <p:grpSpPr bwMode="auto">
            <a:xfrm>
              <a:off x="0" y="1632"/>
              <a:ext cx="5758" cy="1858"/>
              <a:chOff x="0" y="1632"/>
              <a:chExt cx="5758" cy="1858"/>
            </a:xfrm>
          </p:grpSpPr>
          <p:sp>
            <p:nvSpPr>
              <p:cNvPr id="14376" name="Freeform 40">
                <a:extLst>
                  <a:ext uri="{FF2B5EF4-FFF2-40B4-BE49-F238E27FC236}">
                    <a16:creationId xmlns:a16="http://schemas.microsoft.com/office/drawing/2014/main" id="{8DCA384F-77F7-4720-B843-86FC4DACB1DF}"/>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377" name="Freeform 41">
                <a:extLst>
                  <a:ext uri="{FF2B5EF4-FFF2-40B4-BE49-F238E27FC236}">
                    <a16:creationId xmlns:a16="http://schemas.microsoft.com/office/drawing/2014/main" id="{E8CBEBDB-B8BE-4763-8815-AD90EFE4DAA4}"/>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grpSp>
      <p:sp>
        <p:nvSpPr>
          <p:cNvPr id="14378" name="Rectangle 42">
            <a:extLst>
              <a:ext uri="{FF2B5EF4-FFF2-40B4-BE49-F238E27FC236}">
                <a16:creationId xmlns:a16="http://schemas.microsoft.com/office/drawing/2014/main" id="{3D2A5CED-4396-4128-AA49-526D9740674E}"/>
              </a:ext>
            </a:extLst>
          </p:cNvPr>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79" name="Rectangle 43">
            <a:extLst>
              <a:ext uri="{FF2B5EF4-FFF2-40B4-BE49-F238E27FC236}">
                <a16:creationId xmlns:a16="http://schemas.microsoft.com/office/drawing/2014/main" id="{94582FDF-D126-48B1-847A-C26E586AF431}"/>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80" name="Rectangle 44">
            <a:extLst>
              <a:ext uri="{FF2B5EF4-FFF2-40B4-BE49-F238E27FC236}">
                <a16:creationId xmlns:a16="http://schemas.microsoft.com/office/drawing/2014/main" id="{7D33A775-CEB9-43E1-83A7-D7025D121AE7}"/>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p>
        </p:txBody>
      </p:sp>
      <p:sp>
        <p:nvSpPr>
          <p:cNvPr id="14381" name="Rectangle 45">
            <a:extLst>
              <a:ext uri="{FF2B5EF4-FFF2-40B4-BE49-F238E27FC236}">
                <a16:creationId xmlns:a16="http://schemas.microsoft.com/office/drawing/2014/main" id="{072FD91A-1409-488A-8333-CA4053CDBE8C}"/>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
        <p:nvSpPr>
          <p:cNvPr id="14382" name="Rectangle 46">
            <a:extLst>
              <a:ext uri="{FF2B5EF4-FFF2-40B4-BE49-F238E27FC236}">
                <a16:creationId xmlns:a16="http://schemas.microsoft.com/office/drawing/2014/main" id="{50AC942F-533A-4875-9ABA-477D1C49FD07}"/>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B20EE7CB-FC1A-4C69-BA99-A347531B5FC6}"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7252" r:id="rId1"/>
    <p:sldLayoutId id="2147487242" r:id="rId2"/>
    <p:sldLayoutId id="2147487243" r:id="rId3"/>
    <p:sldLayoutId id="2147487244" r:id="rId4"/>
    <p:sldLayoutId id="2147487245" r:id="rId5"/>
    <p:sldLayoutId id="2147487246" r:id="rId6"/>
    <p:sldLayoutId id="2147487247" r:id="rId7"/>
    <p:sldLayoutId id="2147487248" r:id="rId8"/>
    <p:sldLayoutId id="2147487249" r:id="rId9"/>
    <p:sldLayoutId id="2147487250" r:id="rId10"/>
    <p:sldLayoutId id="214748725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3AFE407D-74CC-414F-8E18-8F9E18856A49}"/>
              </a:ext>
            </a:extLst>
          </p:cNvPr>
          <p:cNvGrpSpPr>
            <a:grpSpLocks/>
          </p:cNvGrpSpPr>
          <p:nvPr/>
        </p:nvGrpSpPr>
        <p:grpSpPr bwMode="auto">
          <a:xfrm>
            <a:off x="0" y="0"/>
            <a:ext cx="9144000" cy="6856413"/>
            <a:chOff x="0" y="0"/>
            <a:chExt cx="5760" cy="4319"/>
          </a:xfrm>
        </p:grpSpPr>
        <p:sp>
          <p:nvSpPr>
            <p:cNvPr id="14339" name="Freeform 3">
              <a:extLst>
                <a:ext uri="{FF2B5EF4-FFF2-40B4-BE49-F238E27FC236}">
                  <a16:creationId xmlns:a16="http://schemas.microsoft.com/office/drawing/2014/main" id="{92B5D784-0A93-4835-8B32-DEEE9A9575FA}"/>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340" name="Freeform 4">
              <a:extLst>
                <a:ext uri="{FF2B5EF4-FFF2-40B4-BE49-F238E27FC236}">
                  <a16:creationId xmlns:a16="http://schemas.microsoft.com/office/drawing/2014/main" id="{E627DDE8-D89B-4976-898C-451516D5EB28}"/>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341" name="Freeform 5">
              <a:extLst>
                <a:ext uri="{FF2B5EF4-FFF2-40B4-BE49-F238E27FC236}">
                  <a16:creationId xmlns:a16="http://schemas.microsoft.com/office/drawing/2014/main" id="{E46E8813-540B-4CFF-91D9-E37AC14AB746}"/>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062" name="Freeform 6">
              <a:extLst>
                <a:ext uri="{FF2B5EF4-FFF2-40B4-BE49-F238E27FC236}">
                  <a16:creationId xmlns:a16="http://schemas.microsoft.com/office/drawing/2014/main" id="{E706C594-6DF9-48DA-9FF2-C8B314847D29}"/>
                </a:ext>
              </a:extLst>
            </p:cNvPr>
            <p:cNvSpPr>
              <a:spLocks/>
            </p:cNvSpPr>
            <p:nvPr/>
          </p:nvSpPr>
          <p:spPr bwMode="hidden">
            <a:xfrm>
              <a:off x="4038" y="3577"/>
              <a:ext cx="1720" cy="65"/>
            </a:xfrm>
            <a:custGeom>
              <a:avLst/>
              <a:gdLst>
                <a:gd name="T0" fmla="*/ 1584 w 1722"/>
                <a:gd name="T1" fmla="*/ 33 h 66"/>
                <a:gd name="T2" fmla="*/ 1584 w 1722"/>
                <a:gd name="T3" fmla="*/ 33 h 66"/>
                <a:gd name="T4" fmla="*/ 0 w 1722"/>
                <a:gd name="T5" fmla="*/ 0 h 66"/>
                <a:gd name="T6" fmla="*/ 0 w 1722"/>
                <a:gd name="T7" fmla="*/ 33 h 66"/>
                <a:gd name="T8" fmla="*/ 1584 w 1722"/>
                <a:gd name="T9" fmla="*/ 33 h 66"/>
                <a:gd name="T10" fmla="*/ 1584 w 1722"/>
                <a:gd name="T11" fmla="*/ 33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3" name="Freeform 7">
              <a:extLst>
                <a:ext uri="{FF2B5EF4-FFF2-40B4-BE49-F238E27FC236}">
                  <a16:creationId xmlns:a16="http://schemas.microsoft.com/office/drawing/2014/main" id="{055E61C1-FCEA-4796-A6B8-00DED3E43369}"/>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064" name="Freeform 8">
              <a:extLst>
                <a:ext uri="{FF2B5EF4-FFF2-40B4-BE49-F238E27FC236}">
                  <a16:creationId xmlns:a16="http://schemas.microsoft.com/office/drawing/2014/main" id="{3E4565E4-030F-49AD-8442-C0570717F20F}"/>
                </a:ext>
              </a:extLst>
            </p:cNvPr>
            <p:cNvSpPr>
              <a:spLocks/>
            </p:cNvSpPr>
            <p:nvPr/>
          </p:nvSpPr>
          <p:spPr bwMode="hidden">
            <a:xfrm>
              <a:off x="4784" y="3702"/>
              <a:ext cx="974" cy="101"/>
            </a:xfrm>
            <a:custGeom>
              <a:avLst/>
              <a:gdLst>
                <a:gd name="T0" fmla="*/ 906 w 975"/>
                <a:gd name="T1" fmla="*/ 48 h 101"/>
                <a:gd name="T2" fmla="*/ 906 w 975"/>
                <a:gd name="T3" fmla="*/ 0 h 101"/>
                <a:gd name="T4" fmla="*/ 0 w 975"/>
                <a:gd name="T5" fmla="*/ 24 h 101"/>
                <a:gd name="T6" fmla="*/ 0 w 975"/>
                <a:gd name="T7" fmla="*/ 101 h 101"/>
                <a:gd name="T8" fmla="*/ 906 w 975"/>
                <a:gd name="T9" fmla="*/ 48 h 101"/>
                <a:gd name="T10" fmla="*/ 906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5" name="Freeform 9">
              <a:extLst>
                <a:ext uri="{FF2B5EF4-FFF2-40B4-BE49-F238E27FC236}">
                  <a16:creationId xmlns:a16="http://schemas.microsoft.com/office/drawing/2014/main" id="{86A0F76C-69E5-4D17-8394-CE68FBE2C9C7}"/>
                </a:ext>
              </a:extLst>
            </p:cNvPr>
            <p:cNvSpPr>
              <a:spLocks/>
            </p:cNvSpPr>
            <p:nvPr/>
          </p:nvSpPr>
          <p:spPr bwMode="hidden">
            <a:xfrm>
              <a:off x="3619" y="3815"/>
              <a:ext cx="2139" cy="198"/>
            </a:xfrm>
            <a:custGeom>
              <a:avLst/>
              <a:gdLst>
                <a:gd name="T0" fmla="*/ 2003 w 2141"/>
                <a:gd name="T1" fmla="*/ 0 h 198"/>
                <a:gd name="T2" fmla="*/ 0 w 2141"/>
                <a:gd name="T3" fmla="*/ 156 h 198"/>
                <a:gd name="T4" fmla="*/ 0 w 2141"/>
                <a:gd name="T5" fmla="*/ 198 h 198"/>
                <a:gd name="T6" fmla="*/ 2003 w 2141"/>
                <a:gd name="T7" fmla="*/ 0 h 198"/>
                <a:gd name="T8" fmla="*/ 2003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6" name="Freeform 10">
              <a:extLst>
                <a:ext uri="{FF2B5EF4-FFF2-40B4-BE49-F238E27FC236}">
                  <a16:creationId xmlns:a16="http://schemas.microsoft.com/office/drawing/2014/main" id="{DC0E72CB-E4DF-473A-94BD-81E50238D032}"/>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067" name="Freeform 11">
              <a:extLst>
                <a:ext uri="{FF2B5EF4-FFF2-40B4-BE49-F238E27FC236}">
                  <a16:creationId xmlns:a16="http://schemas.microsoft.com/office/drawing/2014/main" id="{B748F19E-5404-493F-82D6-FE7544BA714B}"/>
                </a:ext>
              </a:extLst>
            </p:cNvPr>
            <p:cNvSpPr>
              <a:spLocks/>
            </p:cNvSpPr>
            <p:nvPr/>
          </p:nvSpPr>
          <p:spPr bwMode="hidden">
            <a:xfrm>
              <a:off x="2097" y="4043"/>
              <a:ext cx="2514" cy="276"/>
            </a:xfrm>
            <a:custGeom>
              <a:avLst/>
              <a:gdLst>
                <a:gd name="T0" fmla="*/ 2015 w 2517"/>
                <a:gd name="T1" fmla="*/ 276 h 276"/>
                <a:gd name="T2" fmla="*/ 2310 w 2517"/>
                <a:gd name="T3" fmla="*/ 204 h 276"/>
                <a:gd name="T4" fmla="*/ 2067 w 2517"/>
                <a:gd name="T5" fmla="*/ 0 h 276"/>
                <a:gd name="T6" fmla="*/ 0 w 2517"/>
                <a:gd name="T7" fmla="*/ 276 h 276"/>
                <a:gd name="T8" fmla="*/ 2015 w 2517"/>
                <a:gd name="T9" fmla="*/ 276 h 276"/>
                <a:gd name="T10" fmla="*/ 2015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8" name="Freeform 12">
              <a:extLst>
                <a:ext uri="{FF2B5EF4-FFF2-40B4-BE49-F238E27FC236}">
                  <a16:creationId xmlns:a16="http://schemas.microsoft.com/office/drawing/2014/main" id="{BB168D0D-56BE-404D-A35D-F5931E889471}"/>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069" name="Freeform 13">
              <a:extLst>
                <a:ext uri="{FF2B5EF4-FFF2-40B4-BE49-F238E27FC236}">
                  <a16:creationId xmlns:a16="http://schemas.microsoft.com/office/drawing/2014/main" id="{21B57219-2446-4A56-9512-A5021FAEC997}"/>
                </a:ext>
              </a:extLst>
            </p:cNvPr>
            <p:cNvSpPr>
              <a:spLocks/>
            </p:cNvSpPr>
            <p:nvPr/>
          </p:nvSpPr>
          <p:spPr bwMode="hidden">
            <a:xfrm>
              <a:off x="5030" y="3151"/>
              <a:ext cx="728" cy="240"/>
            </a:xfrm>
            <a:custGeom>
              <a:avLst/>
              <a:gdLst>
                <a:gd name="T0" fmla="*/ 660 w 729"/>
                <a:gd name="T1" fmla="*/ 240 h 240"/>
                <a:gd name="T2" fmla="*/ 0 w 729"/>
                <a:gd name="T3" fmla="*/ 0 h 240"/>
                <a:gd name="T4" fmla="*/ 0 w 729"/>
                <a:gd name="T5" fmla="*/ 6 h 240"/>
                <a:gd name="T6" fmla="*/ 660 w 729"/>
                <a:gd name="T7" fmla="*/ 240 h 240"/>
                <a:gd name="T8" fmla="*/ 660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0" name="Freeform 14">
              <a:extLst>
                <a:ext uri="{FF2B5EF4-FFF2-40B4-BE49-F238E27FC236}">
                  <a16:creationId xmlns:a16="http://schemas.microsoft.com/office/drawing/2014/main" id="{D03B208D-3EAF-48B5-B6D3-4E0F8BAFB268}"/>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071" name="Freeform 15">
              <a:extLst>
                <a:ext uri="{FF2B5EF4-FFF2-40B4-BE49-F238E27FC236}">
                  <a16:creationId xmlns:a16="http://schemas.microsoft.com/office/drawing/2014/main" id="{A1C9BA04-84AD-4BC0-8554-78163093DABA}"/>
                </a:ext>
              </a:extLst>
            </p:cNvPr>
            <p:cNvSpPr>
              <a:spLocks/>
            </p:cNvSpPr>
            <p:nvPr/>
          </p:nvSpPr>
          <p:spPr bwMode="hidden">
            <a:xfrm>
              <a:off x="5030" y="3049"/>
              <a:ext cx="728" cy="318"/>
            </a:xfrm>
            <a:custGeom>
              <a:avLst/>
              <a:gdLst>
                <a:gd name="T0" fmla="*/ 660 w 729"/>
                <a:gd name="T1" fmla="*/ 318 h 318"/>
                <a:gd name="T2" fmla="*/ 660 w 729"/>
                <a:gd name="T3" fmla="*/ 312 h 318"/>
                <a:gd name="T4" fmla="*/ 0 w 729"/>
                <a:gd name="T5" fmla="*/ 0 h 318"/>
                <a:gd name="T6" fmla="*/ 0 w 729"/>
                <a:gd name="T7" fmla="*/ 54 h 318"/>
                <a:gd name="T8" fmla="*/ 660 w 729"/>
                <a:gd name="T9" fmla="*/ 318 h 318"/>
                <a:gd name="T10" fmla="*/ 660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2" name="Freeform 16">
              <a:extLst>
                <a:ext uri="{FF2B5EF4-FFF2-40B4-BE49-F238E27FC236}">
                  <a16:creationId xmlns:a16="http://schemas.microsoft.com/office/drawing/2014/main" id="{F9406B24-BDF1-4DB3-A4BF-14C19F85E43E}"/>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353" name="Freeform 17">
              <a:extLst>
                <a:ext uri="{FF2B5EF4-FFF2-40B4-BE49-F238E27FC236}">
                  <a16:creationId xmlns:a16="http://schemas.microsoft.com/office/drawing/2014/main" id="{1291D6AE-9709-4951-A519-B629BF54866F}"/>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354" name="Freeform 18">
              <a:extLst>
                <a:ext uri="{FF2B5EF4-FFF2-40B4-BE49-F238E27FC236}">
                  <a16:creationId xmlns:a16="http://schemas.microsoft.com/office/drawing/2014/main" id="{28D74667-FE08-449D-8CDE-210B1A320FC4}"/>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075" name="Freeform 19">
              <a:extLst>
                <a:ext uri="{FF2B5EF4-FFF2-40B4-BE49-F238E27FC236}">
                  <a16:creationId xmlns:a16="http://schemas.microsoft.com/office/drawing/2014/main" id="{BAF53D74-C37F-4EC1-9AD2-5F61A26B0492}"/>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6" name="Freeform 20">
              <a:extLst>
                <a:ext uri="{FF2B5EF4-FFF2-40B4-BE49-F238E27FC236}">
                  <a16:creationId xmlns:a16="http://schemas.microsoft.com/office/drawing/2014/main" id="{201520D5-D3C0-4213-AF7C-6B5D0BDDD65E}"/>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077" name="Freeform 21">
              <a:extLst>
                <a:ext uri="{FF2B5EF4-FFF2-40B4-BE49-F238E27FC236}">
                  <a16:creationId xmlns:a16="http://schemas.microsoft.com/office/drawing/2014/main" id="{321AE97F-E06F-4A5E-88C7-0BD005229CFC}"/>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8" name="Freeform 22">
              <a:extLst>
                <a:ext uri="{FF2B5EF4-FFF2-40B4-BE49-F238E27FC236}">
                  <a16:creationId xmlns:a16="http://schemas.microsoft.com/office/drawing/2014/main" id="{C9E0BBE5-0856-4F3A-917C-5ECCC1E133B7}"/>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359" name="Freeform 23">
              <a:extLst>
                <a:ext uri="{FF2B5EF4-FFF2-40B4-BE49-F238E27FC236}">
                  <a16:creationId xmlns:a16="http://schemas.microsoft.com/office/drawing/2014/main" id="{47E188E5-EF21-41C8-A48B-659DB1E17004}"/>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360" name="Freeform 24">
              <a:extLst>
                <a:ext uri="{FF2B5EF4-FFF2-40B4-BE49-F238E27FC236}">
                  <a16:creationId xmlns:a16="http://schemas.microsoft.com/office/drawing/2014/main" id="{60B587B8-390D-453E-896C-237A99196DB7}"/>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081" name="Freeform 25">
              <a:extLst>
                <a:ext uri="{FF2B5EF4-FFF2-40B4-BE49-F238E27FC236}">
                  <a16:creationId xmlns:a16="http://schemas.microsoft.com/office/drawing/2014/main" id="{0F2963BF-DA88-4F57-8917-6B09720BD667}"/>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2" name="Freeform 26">
              <a:extLst>
                <a:ext uri="{FF2B5EF4-FFF2-40B4-BE49-F238E27FC236}">
                  <a16:creationId xmlns:a16="http://schemas.microsoft.com/office/drawing/2014/main" id="{EE661CB7-AD34-4A44-9A28-E52738B2CA8B}"/>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363" name="Freeform 27">
              <a:extLst>
                <a:ext uri="{FF2B5EF4-FFF2-40B4-BE49-F238E27FC236}">
                  <a16:creationId xmlns:a16="http://schemas.microsoft.com/office/drawing/2014/main" id="{8943C612-6883-428C-9A6C-D4FE7D032FF4}"/>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084" name="Freeform 28">
              <a:extLst>
                <a:ext uri="{FF2B5EF4-FFF2-40B4-BE49-F238E27FC236}">
                  <a16:creationId xmlns:a16="http://schemas.microsoft.com/office/drawing/2014/main" id="{AEB8E695-39E7-46B0-A87A-F74D559C057A}"/>
                </a:ext>
              </a:extLst>
            </p:cNvPr>
            <p:cNvSpPr>
              <a:spLocks/>
            </p:cNvSpPr>
            <p:nvPr/>
          </p:nvSpPr>
          <p:spPr bwMode="hidden">
            <a:xfrm>
              <a:off x="5698" y="653"/>
              <a:ext cx="60" cy="311"/>
            </a:xfrm>
            <a:custGeom>
              <a:avLst/>
              <a:gdLst>
                <a:gd name="T0" fmla="*/ 0 w 60"/>
                <a:gd name="T1" fmla="*/ 144 h 312"/>
                <a:gd name="T2" fmla="*/ 60 w 60"/>
                <a:gd name="T3" fmla="*/ 243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5" name="Freeform 29">
              <a:extLst>
                <a:ext uri="{FF2B5EF4-FFF2-40B4-BE49-F238E27FC236}">
                  <a16:creationId xmlns:a16="http://schemas.microsoft.com/office/drawing/2014/main" id="{EDC55D2A-F539-4FE2-843E-2A5639607FB5}"/>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086" name="Freeform 30">
              <a:extLst>
                <a:ext uri="{FF2B5EF4-FFF2-40B4-BE49-F238E27FC236}">
                  <a16:creationId xmlns:a16="http://schemas.microsoft.com/office/drawing/2014/main" id="{D6470B08-78FC-4B77-80E0-69B52BE57F4A}"/>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7" name="Freeform 31">
              <a:extLst>
                <a:ext uri="{FF2B5EF4-FFF2-40B4-BE49-F238E27FC236}">
                  <a16:creationId xmlns:a16="http://schemas.microsoft.com/office/drawing/2014/main" id="{BE2BFD45-54C1-43E3-A84A-E37688788FF8}"/>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368" name="Freeform 32">
              <a:extLst>
                <a:ext uri="{FF2B5EF4-FFF2-40B4-BE49-F238E27FC236}">
                  <a16:creationId xmlns:a16="http://schemas.microsoft.com/office/drawing/2014/main" id="{7A455E33-233E-4D9E-B6F8-21B82B966A11}"/>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369" name="Freeform 33">
              <a:extLst>
                <a:ext uri="{FF2B5EF4-FFF2-40B4-BE49-F238E27FC236}">
                  <a16:creationId xmlns:a16="http://schemas.microsoft.com/office/drawing/2014/main" id="{97A6E6DD-7D49-4A6A-A259-F5E2CEF30EE2}"/>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370" name="Freeform 34">
              <a:extLst>
                <a:ext uri="{FF2B5EF4-FFF2-40B4-BE49-F238E27FC236}">
                  <a16:creationId xmlns:a16="http://schemas.microsoft.com/office/drawing/2014/main" id="{61D56400-4DE0-49CF-A706-4BA2476B254F}"/>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371" name="Freeform 35">
              <a:extLst>
                <a:ext uri="{FF2B5EF4-FFF2-40B4-BE49-F238E27FC236}">
                  <a16:creationId xmlns:a16="http://schemas.microsoft.com/office/drawing/2014/main" id="{47313D39-26B1-4433-BA11-D84883327B87}"/>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372" name="Freeform 36">
              <a:extLst>
                <a:ext uri="{FF2B5EF4-FFF2-40B4-BE49-F238E27FC236}">
                  <a16:creationId xmlns:a16="http://schemas.microsoft.com/office/drawing/2014/main" id="{23DF9216-4F88-4B4C-8B78-67668CC02DD5}"/>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373" name="Freeform 37">
              <a:extLst>
                <a:ext uri="{FF2B5EF4-FFF2-40B4-BE49-F238E27FC236}">
                  <a16:creationId xmlns:a16="http://schemas.microsoft.com/office/drawing/2014/main" id="{FC02D7AD-2568-490E-8B7D-379D6791BE68}"/>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374" name="Freeform 38">
              <a:extLst>
                <a:ext uri="{FF2B5EF4-FFF2-40B4-BE49-F238E27FC236}">
                  <a16:creationId xmlns:a16="http://schemas.microsoft.com/office/drawing/2014/main" id="{FD613737-9A65-4FCC-A613-D68F5E6C015E}"/>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2095" name="Group 39">
              <a:extLst>
                <a:ext uri="{FF2B5EF4-FFF2-40B4-BE49-F238E27FC236}">
                  <a16:creationId xmlns:a16="http://schemas.microsoft.com/office/drawing/2014/main" id="{D88DE653-D752-4878-93D9-F41C9962A795}"/>
                </a:ext>
              </a:extLst>
            </p:cNvPr>
            <p:cNvGrpSpPr>
              <a:grpSpLocks/>
            </p:cNvGrpSpPr>
            <p:nvPr userDrawn="1"/>
          </p:nvGrpSpPr>
          <p:grpSpPr bwMode="auto">
            <a:xfrm>
              <a:off x="0" y="1632"/>
              <a:ext cx="5758" cy="1858"/>
              <a:chOff x="0" y="1632"/>
              <a:chExt cx="5758" cy="1858"/>
            </a:xfrm>
          </p:grpSpPr>
          <p:sp>
            <p:nvSpPr>
              <p:cNvPr id="14376" name="Freeform 40">
                <a:extLst>
                  <a:ext uri="{FF2B5EF4-FFF2-40B4-BE49-F238E27FC236}">
                    <a16:creationId xmlns:a16="http://schemas.microsoft.com/office/drawing/2014/main" id="{D9419627-7C0B-49B0-9A05-E0B5A9FF7C62}"/>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377" name="Freeform 41">
                <a:extLst>
                  <a:ext uri="{FF2B5EF4-FFF2-40B4-BE49-F238E27FC236}">
                    <a16:creationId xmlns:a16="http://schemas.microsoft.com/office/drawing/2014/main" id="{E9F8923F-A483-4206-BF7F-67A540BE8B16}"/>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grpSp>
      <p:sp>
        <p:nvSpPr>
          <p:cNvPr id="2" name="QuestionShape">
            <a:extLst>
              <a:ext uri="{FF2B5EF4-FFF2-40B4-BE49-F238E27FC236}">
                <a16:creationId xmlns:a16="http://schemas.microsoft.com/office/drawing/2014/main" id="{9588F2EB-7377-403B-A4D9-C0D373895E32}"/>
              </a:ext>
            </a:extLst>
          </p:cNvPr>
          <p:cNvSpPr/>
          <p:nvPr userDrawn="1"/>
        </p:nvSpPr>
        <p:spPr bwMode="auto">
          <a:xfrm>
            <a:off x="127000" y="127000"/>
            <a:ext cx="889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4400">
                <a:solidFill>
                  <a:schemeClr val="tx2"/>
                </a:solidFill>
                <a:effectLst>
                  <a:outerShdw blurRad="38100" dist="38100" dir="2700000" algn="tl">
                    <a:srgbClr val="000000"/>
                  </a:outerShdw>
                </a:effectLst>
                <a:latin typeface="+mj-lt"/>
                <a:ea typeface="+mj-ea"/>
                <a:cs typeface="+mj-cs"/>
              </a:rPr>
              <a:t>iRespond Question Master</a:t>
            </a:r>
          </a:p>
        </p:txBody>
      </p:sp>
      <p:sp>
        <p:nvSpPr>
          <p:cNvPr id="3" name="AShape">
            <a:extLst>
              <a:ext uri="{FF2B5EF4-FFF2-40B4-BE49-F238E27FC236}">
                <a16:creationId xmlns:a16="http://schemas.microsoft.com/office/drawing/2014/main" id="{EF0B1607-2BEF-49BE-AC44-31353962A82F}"/>
              </a:ext>
            </a:extLst>
          </p:cNvPr>
          <p:cNvSpPr/>
          <p:nvPr userDrawn="1"/>
        </p:nvSpPr>
        <p:spPr bwMode="auto">
          <a:xfrm>
            <a:off x="127000" y="3111500"/>
            <a:ext cx="88900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90000"/>
              <a:buFont typeface="Wingdings" pitchFamily="2" charset="2"/>
              <a:buNone/>
              <a:defRPr/>
            </a:pPr>
            <a:r>
              <a:rPr lang="en-US" sz="3200">
                <a:effectLst>
                  <a:outerShdw blurRad="38100" dist="38100" dir="2700000" algn="tl">
                    <a:srgbClr val="000000"/>
                  </a:outerShdw>
                </a:effectLst>
                <a:latin typeface="+mn-lt"/>
              </a:rPr>
              <a:t>A.) Response A</a:t>
            </a:r>
          </a:p>
        </p:txBody>
      </p:sp>
      <p:sp>
        <p:nvSpPr>
          <p:cNvPr id="4" name="BShape">
            <a:extLst>
              <a:ext uri="{FF2B5EF4-FFF2-40B4-BE49-F238E27FC236}">
                <a16:creationId xmlns:a16="http://schemas.microsoft.com/office/drawing/2014/main" id="{BFB03EEB-0A00-42A4-AF9D-C7B0D1FF3609}"/>
              </a:ext>
            </a:extLst>
          </p:cNvPr>
          <p:cNvSpPr/>
          <p:nvPr userDrawn="1"/>
        </p:nvSpPr>
        <p:spPr bwMode="auto">
          <a:xfrm>
            <a:off x="127000" y="3835400"/>
            <a:ext cx="88900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90000"/>
              <a:buFont typeface="Wingdings" pitchFamily="2" charset="2"/>
              <a:buNone/>
              <a:defRPr/>
            </a:pPr>
            <a:r>
              <a:rPr lang="en-US" sz="3200">
                <a:effectLst>
                  <a:outerShdw blurRad="38100" dist="38100" dir="2700000" algn="tl">
                    <a:srgbClr val="000000"/>
                  </a:outerShdw>
                </a:effectLst>
                <a:latin typeface="+mn-lt"/>
              </a:rPr>
              <a:t>B.) Response B</a:t>
            </a:r>
          </a:p>
        </p:txBody>
      </p:sp>
      <p:sp>
        <p:nvSpPr>
          <p:cNvPr id="5" name="CShape">
            <a:extLst>
              <a:ext uri="{FF2B5EF4-FFF2-40B4-BE49-F238E27FC236}">
                <a16:creationId xmlns:a16="http://schemas.microsoft.com/office/drawing/2014/main" id="{E300F959-9A95-4ACD-8260-A59D94C7638A}"/>
              </a:ext>
            </a:extLst>
          </p:cNvPr>
          <p:cNvSpPr/>
          <p:nvPr userDrawn="1"/>
        </p:nvSpPr>
        <p:spPr bwMode="auto">
          <a:xfrm>
            <a:off x="127000" y="4559300"/>
            <a:ext cx="88900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90000"/>
              <a:buFont typeface="Wingdings" pitchFamily="2" charset="2"/>
              <a:buNone/>
              <a:defRPr/>
            </a:pPr>
            <a:r>
              <a:rPr lang="en-US" sz="3200">
                <a:effectLst>
                  <a:outerShdw blurRad="38100" dist="38100" dir="2700000" algn="tl">
                    <a:srgbClr val="000000"/>
                  </a:outerShdw>
                </a:effectLst>
                <a:latin typeface="+mn-lt"/>
              </a:rPr>
              <a:t>C.) Response C</a:t>
            </a:r>
          </a:p>
        </p:txBody>
      </p:sp>
      <p:sp>
        <p:nvSpPr>
          <p:cNvPr id="6" name="DShape">
            <a:extLst>
              <a:ext uri="{FF2B5EF4-FFF2-40B4-BE49-F238E27FC236}">
                <a16:creationId xmlns:a16="http://schemas.microsoft.com/office/drawing/2014/main" id="{3B746252-30DA-48C0-9FC4-9BF74DDB1B36}"/>
              </a:ext>
            </a:extLst>
          </p:cNvPr>
          <p:cNvSpPr/>
          <p:nvPr userDrawn="1"/>
        </p:nvSpPr>
        <p:spPr bwMode="auto">
          <a:xfrm>
            <a:off x="127000" y="5283200"/>
            <a:ext cx="88900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90000"/>
              <a:buFont typeface="Wingdings" pitchFamily="2" charset="2"/>
              <a:buNone/>
              <a:defRPr/>
            </a:pPr>
            <a:r>
              <a:rPr lang="en-US" sz="3200">
                <a:effectLst>
                  <a:outerShdw blurRad="38100" dist="38100" dir="2700000" algn="tl">
                    <a:srgbClr val="000000"/>
                  </a:outerShdw>
                </a:effectLst>
                <a:latin typeface="+mn-lt"/>
              </a:rPr>
              <a:t>D.) Response D</a:t>
            </a:r>
          </a:p>
        </p:txBody>
      </p:sp>
      <p:sp>
        <p:nvSpPr>
          <p:cNvPr id="7" name="EShape">
            <a:extLst>
              <a:ext uri="{FF2B5EF4-FFF2-40B4-BE49-F238E27FC236}">
                <a16:creationId xmlns:a16="http://schemas.microsoft.com/office/drawing/2014/main" id="{F9658BA4-F8C4-4926-82AB-2F88BE851885}"/>
              </a:ext>
            </a:extLst>
          </p:cNvPr>
          <p:cNvSpPr/>
          <p:nvPr userDrawn="1"/>
        </p:nvSpPr>
        <p:spPr bwMode="auto">
          <a:xfrm>
            <a:off x="127000" y="6007100"/>
            <a:ext cx="88900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90000"/>
              <a:buFont typeface="Wingdings" pitchFamily="2" charset="2"/>
              <a:buNone/>
              <a:defRPr/>
            </a:pPr>
            <a:r>
              <a:rPr lang="en-US" sz="3200">
                <a:effectLst>
                  <a:outerShdw blurRad="38100" dist="38100" dir="2700000" algn="tl">
                    <a:srgbClr val="000000"/>
                  </a:outerShdw>
                </a:effectLst>
                <a:latin typeface="+mn-lt"/>
              </a:rPr>
              <a:t>E.) Response E</a:t>
            </a:r>
          </a:p>
        </p:txBody>
      </p:sp>
      <p:sp>
        <p:nvSpPr>
          <p:cNvPr id="2057" name="Percent">
            <a:extLst>
              <a:ext uri="{FF2B5EF4-FFF2-40B4-BE49-F238E27FC236}">
                <a16:creationId xmlns:a16="http://schemas.microsoft.com/office/drawing/2014/main" id="{7E3219CA-D41D-46AC-9BFB-F4D706419BCB}"/>
              </a:ext>
            </a:extLst>
          </p:cNvPr>
          <p:cNvSpPr>
            <a:spLocks noChangeArrowheads="1"/>
          </p:cNvSpPr>
          <p:nvPr userDrawn="1"/>
        </p:nvSpPr>
        <p:spPr bwMode="auto">
          <a:xfrm>
            <a:off x="6350000" y="254000"/>
            <a:ext cx="2540000" cy="5080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400">
                <a:solidFill>
                  <a:srgbClr val="FFFFFF"/>
                </a:solidFill>
              </a:rPr>
              <a:t>Percent Complete 100%</a:t>
            </a:r>
          </a:p>
        </p:txBody>
      </p:sp>
      <p:sp>
        <p:nvSpPr>
          <p:cNvPr id="2058" name="Timer">
            <a:extLst>
              <a:ext uri="{FF2B5EF4-FFF2-40B4-BE49-F238E27FC236}">
                <a16:creationId xmlns:a16="http://schemas.microsoft.com/office/drawing/2014/main" id="{769CFF32-C5E6-4B21-83C7-B335DA4A2BAB}"/>
              </a:ext>
            </a:extLst>
          </p:cNvPr>
          <p:cNvSpPr>
            <a:spLocks noChangeArrowheads="1"/>
          </p:cNvSpPr>
          <p:nvPr userDrawn="1"/>
        </p:nvSpPr>
        <p:spPr bwMode="auto">
          <a:xfrm>
            <a:off x="254000" y="254000"/>
            <a:ext cx="2540000" cy="5080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400">
                <a:solidFill>
                  <a:srgbClr val="FFFFFF"/>
                </a:solidFill>
              </a:rPr>
              <a:t>00:30</a:t>
            </a:r>
          </a:p>
        </p:txBody>
      </p:sp>
    </p:spTree>
  </p:cSld>
  <p:clrMap bg1="dk2" tx1="lt1" bg2="dk1" tx2="lt2" accent1="accent1" accent2="accent2" accent3="accent3" accent4="accent4" accent5="accent5" accent6="accent6" hlink="hlink" folHlink="folHlink"/>
  <p:sldLayoutIdLst>
    <p:sldLayoutId id="2147487253" r:id="rId1"/>
    <p:sldLayoutId id="2147487254" r:id="rId2"/>
    <p:sldLayoutId id="2147487255" r:id="rId3"/>
    <p:sldLayoutId id="2147487256" r:id="rId4"/>
    <p:sldLayoutId id="2147487257" r:id="rId5"/>
    <p:sldLayoutId id="2147487258" r:id="rId6"/>
    <p:sldLayoutId id="2147487259" r:id="rId7"/>
    <p:sldLayoutId id="2147487260" r:id="rId8"/>
    <p:sldLayoutId id="2147487261" r:id="rId9"/>
    <p:sldLayoutId id="2147487262" r:id="rId10"/>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2"/>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4"/>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4"/>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4"/>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4"/>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4"/>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A465A268-EE8F-4E7B-9A3D-CD50B10B05DA}"/>
              </a:ext>
            </a:extLst>
          </p:cNvPr>
          <p:cNvGrpSpPr>
            <a:grpSpLocks/>
          </p:cNvGrpSpPr>
          <p:nvPr/>
        </p:nvGrpSpPr>
        <p:grpSpPr bwMode="auto">
          <a:xfrm>
            <a:off x="0" y="0"/>
            <a:ext cx="9144000" cy="6856413"/>
            <a:chOff x="0" y="0"/>
            <a:chExt cx="5760" cy="4319"/>
          </a:xfrm>
        </p:grpSpPr>
        <p:sp>
          <p:nvSpPr>
            <p:cNvPr id="14339" name="Freeform 3">
              <a:extLst>
                <a:ext uri="{FF2B5EF4-FFF2-40B4-BE49-F238E27FC236}">
                  <a16:creationId xmlns:a16="http://schemas.microsoft.com/office/drawing/2014/main" id="{2AA7109B-217B-48A4-8AE3-306D8F2DA5DD}"/>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340" name="Freeform 4">
              <a:extLst>
                <a:ext uri="{FF2B5EF4-FFF2-40B4-BE49-F238E27FC236}">
                  <a16:creationId xmlns:a16="http://schemas.microsoft.com/office/drawing/2014/main" id="{ACC1410C-CC23-4B07-B7A6-3D5EEA74CB15}"/>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341" name="Freeform 5">
              <a:extLst>
                <a:ext uri="{FF2B5EF4-FFF2-40B4-BE49-F238E27FC236}">
                  <a16:creationId xmlns:a16="http://schemas.microsoft.com/office/drawing/2014/main" id="{1426DEB3-18D0-4296-BA22-A713624DF8FB}"/>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110" name="Freeform 6">
              <a:extLst>
                <a:ext uri="{FF2B5EF4-FFF2-40B4-BE49-F238E27FC236}">
                  <a16:creationId xmlns:a16="http://schemas.microsoft.com/office/drawing/2014/main" id="{5F13C326-36AD-4F51-9C99-ECE202617DC1}"/>
                </a:ext>
              </a:extLst>
            </p:cNvPr>
            <p:cNvSpPr>
              <a:spLocks/>
            </p:cNvSpPr>
            <p:nvPr/>
          </p:nvSpPr>
          <p:spPr bwMode="hidden">
            <a:xfrm>
              <a:off x="4038" y="3577"/>
              <a:ext cx="1720" cy="65"/>
            </a:xfrm>
            <a:custGeom>
              <a:avLst/>
              <a:gdLst>
                <a:gd name="T0" fmla="*/ 1584 w 1722"/>
                <a:gd name="T1" fmla="*/ 33 h 66"/>
                <a:gd name="T2" fmla="*/ 1584 w 1722"/>
                <a:gd name="T3" fmla="*/ 33 h 66"/>
                <a:gd name="T4" fmla="*/ 0 w 1722"/>
                <a:gd name="T5" fmla="*/ 0 h 66"/>
                <a:gd name="T6" fmla="*/ 0 w 1722"/>
                <a:gd name="T7" fmla="*/ 33 h 66"/>
                <a:gd name="T8" fmla="*/ 1584 w 1722"/>
                <a:gd name="T9" fmla="*/ 33 h 66"/>
                <a:gd name="T10" fmla="*/ 1584 w 1722"/>
                <a:gd name="T11" fmla="*/ 33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3" name="Freeform 7">
              <a:extLst>
                <a:ext uri="{FF2B5EF4-FFF2-40B4-BE49-F238E27FC236}">
                  <a16:creationId xmlns:a16="http://schemas.microsoft.com/office/drawing/2014/main" id="{65BC7284-58E7-4205-86A1-86E19DA58E3A}"/>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112" name="Freeform 8">
              <a:extLst>
                <a:ext uri="{FF2B5EF4-FFF2-40B4-BE49-F238E27FC236}">
                  <a16:creationId xmlns:a16="http://schemas.microsoft.com/office/drawing/2014/main" id="{9EA32758-C514-4D90-B130-08C616CFAC52}"/>
                </a:ext>
              </a:extLst>
            </p:cNvPr>
            <p:cNvSpPr>
              <a:spLocks/>
            </p:cNvSpPr>
            <p:nvPr/>
          </p:nvSpPr>
          <p:spPr bwMode="hidden">
            <a:xfrm>
              <a:off x="4784" y="3702"/>
              <a:ext cx="974" cy="101"/>
            </a:xfrm>
            <a:custGeom>
              <a:avLst/>
              <a:gdLst>
                <a:gd name="T0" fmla="*/ 906 w 975"/>
                <a:gd name="T1" fmla="*/ 48 h 101"/>
                <a:gd name="T2" fmla="*/ 906 w 975"/>
                <a:gd name="T3" fmla="*/ 0 h 101"/>
                <a:gd name="T4" fmla="*/ 0 w 975"/>
                <a:gd name="T5" fmla="*/ 24 h 101"/>
                <a:gd name="T6" fmla="*/ 0 w 975"/>
                <a:gd name="T7" fmla="*/ 101 h 101"/>
                <a:gd name="T8" fmla="*/ 906 w 975"/>
                <a:gd name="T9" fmla="*/ 48 h 101"/>
                <a:gd name="T10" fmla="*/ 906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3" name="Freeform 9">
              <a:extLst>
                <a:ext uri="{FF2B5EF4-FFF2-40B4-BE49-F238E27FC236}">
                  <a16:creationId xmlns:a16="http://schemas.microsoft.com/office/drawing/2014/main" id="{551317D9-0CF7-4CD4-8C4C-69507B3D2E9E}"/>
                </a:ext>
              </a:extLst>
            </p:cNvPr>
            <p:cNvSpPr>
              <a:spLocks/>
            </p:cNvSpPr>
            <p:nvPr/>
          </p:nvSpPr>
          <p:spPr bwMode="hidden">
            <a:xfrm>
              <a:off x="3619" y="3815"/>
              <a:ext cx="2139" cy="198"/>
            </a:xfrm>
            <a:custGeom>
              <a:avLst/>
              <a:gdLst>
                <a:gd name="T0" fmla="*/ 2003 w 2141"/>
                <a:gd name="T1" fmla="*/ 0 h 198"/>
                <a:gd name="T2" fmla="*/ 0 w 2141"/>
                <a:gd name="T3" fmla="*/ 156 h 198"/>
                <a:gd name="T4" fmla="*/ 0 w 2141"/>
                <a:gd name="T5" fmla="*/ 198 h 198"/>
                <a:gd name="T6" fmla="*/ 2003 w 2141"/>
                <a:gd name="T7" fmla="*/ 0 h 198"/>
                <a:gd name="T8" fmla="*/ 2003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6" name="Freeform 10">
              <a:extLst>
                <a:ext uri="{FF2B5EF4-FFF2-40B4-BE49-F238E27FC236}">
                  <a16:creationId xmlns:a16="http://schemas.microsoft.com/office/drawing/2014/main" id="{97A84EC4-A4B7-4142-98FE-85FF6D228923}"/>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115" name="Freeform 11">
              <a:extLst>
                <a:ext uri="{FF2B5EF4-FFF2-40B4-BE49-F238E27FC236}">
                  <a16:creationId xmlns:a16="http://schemas.microsoft.com/office/drawing/2014/main" id="{635149B6-F747-407A-A39A-69B52D6BDCB7}"/>
                </a:ext>
              </a:extLst>
            </p:cNvPr>
            <p:cNvSpPr>
              <a:spLocks/>
            </p:cNvSpPr>
            <p:nvPr/>
          </p:nvSpPr>
          <p:spPr bwMode="hidden">
            <a:xfrm>
              <a:off x="2097" y="4043"/>
              <a:ext cx="2514" cy="276"/>
            </a:xfrm>
            <a:custGeom>
              <a:avLst/>
              <a:gdLst>
                <a:gd name="T0" fmla="*/ 2015 w 2517"/>
                <a:gd name="T1" fmla="*/ 276 h 276"/>
                <a:gd name="T2" fmla="*/ 2310 w 2517"/>
                <a:gd name="T3" fmla="*/ 204 h 276"/>
                <a:gd name="T4" fmla="*/ 2067 w 2517"/>
                <a:gd name="T5" fmla="*/ 0 h 276"/>
                <a:gd name="T6" fmla="*/ 0 w 2517"/>
                <a:gd name="T7" fmla="*/ 276 h 276"/>
                <a:gd name="T8" fmla="*/ 2015 w 2517"/>
                <a:gd name="T9" fmla="*/ 276 h 276"/>
                <a:gd name="T10" fmla="*/ 2015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8" name="Freeform 12">
              <a:extLst>
                <a:ext uri="{FF2B5EF4-FFF2-40B4-BE49-F238E27FC236}">
                  <a16:creationId xmlns:a16="http://schemas.microsoft.com/office/drawing/2014/main" id="{55F93DD6-B847-4CCE-8519-CCCDCBD4B396}"/>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117" name="Freeform 13">
              <a:extLst>
                <a:ext uri="{FF2B5EF4-FFF2-40B4-BE49-F238E27FC236}">
                  <a16:creationId xmlns:a16="http://schemas.microsoft.com/office/drawing/2014/main" id="{26A8437B-C276-4D92-AD45-9DDC6065EB3F}"/>
                </a:ext>
              </a:extLst>
            </p:cNvPr>
            <p:cNvSpPr>
              <a:spLocks/>
            </p:cNvSpPr>
            <p:nvPr/>
          </p:nvSpPr>
          <p:spPr bwMode="hidden">
            <a:xfrm>
              <a:off x="5030" y="3151"/>
              <a:ext cx="728" cy="240"/>
            </a:xfrm>
            <a:custGeom>
              <a:avLst/>
              <a:gdLst>
                <a:gd name="T0" fmla="*/ 660 w 729"/>
                <a:gd name="T1" fmla="*/ 240 h 240"/>
                <a:gd name="T2" fmla="*/ 0 w 729"/>
                <a:gd name="T3" fmla="*/ 0 h 240"/>
                <a:gd name="T4" fmla="*/ 0 w 729"/>
                <a:gd name="T5" fmla="*/ 6 h 240"/>
                <a:gd name="T6" fmla="*/ 660 w 729"/>
                <a:gd name="T7" fmla="*/ 240 h 240"/>
                <a:gd name="T8" fmla="*/ 660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0" name="Freeform 14">
              <a:extLst>
                <a:ext uri="{FF2B5EF4-FFF2-40B4-BE49-F238E27FC236}">
                  <a16:creationId xmlns:a16="http://schemas.microsoft.com/office/drawing/2014/main" id="{34E496CC-6123-4CAC-9002-E85B0762830A}"/>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119" name="Freeform 15">
              <a:extLst>
                <a:ext uri="{FF2B5EF4-FFF2-40B4-BE49-F238E27FC236}">
                  <a16:creationId xmlns:a16="http://schemas.microsoft.com/office/drawing/2014/main" id="{2875921B-32D6-433A-956D-DC557ECA6057}"/>
                </a:ext>
              </a:extLst>
            </p:cNvPr>
            <p:cNvSpPr>
              <a:spLocks/>
            </p:cNvSpPr>
            <p:nvPr/>
          </p:nvSpPr>
          <p:spPr bwMode="hidden">
            <a:xfrm>
              <a:off x="5030" y="3049"/>
              <a:ext cx="728" cy="318"/>
            </a:xfrm>
            <a:custGeom>
              <a:avLst/>
              <a:gdLst>
                <a:gd name="T0" fmla="*/ 660 w 729"/>
                <a:gd name="T1" fmla="*/ 318 h 318"/>
                <a:gd name="T2" fmla="*/ 660 w 729"/>
                <a:gd name="T3" fmla="*/ 312 h 318"/>
                <a:gd name="T4" fmla="*/ 0 w 729"/>
                <a:gd name="T5" fmla="*/ 0 h 318"/>
                <a:gd name="T6" fmla="*/ 0 w 729"/>
                <a:gd name="T7" fmla="*/ 54 h 318"/>
                <a:gd name="T8" fmla="*/ 660 w 729"/>
                <a:gd name="T9" fmla="*/ 318 h 318"/>
                <a:gd name="T10" fmla="*/ 660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2" name="Freeform 16">
              <a:extLst>
                <a:ext uri="{FF2B5EF4-FFF2-40B4-BE49-F238E27FC236}">
                  <a16:creationId xmlns:a16="http://schemas.microsoft.com/office/drawing/2014/main" id="{BE7B3E79-97DE-4E96-B000-1FFEAFD6D42A}"/>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353" name="Freeform 17">
              <a:extLst>
                <a:ext uri="{FF2B5EF4-FFF2-40B4-BE49-F238E27FC236}">
                  <a16:creationId xmlns:a16="http://schemas.microsoft.com/office/drawing/2014/main" id="{1C77DF7A-9113-440A-9C04-4867696C3664}"/>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354" name="Freeform 18">
              <a:extLst>
                <a:ext uri="{FF2B5EF4-FFF2-40B4-BE49-F238E27FC236}">
                  <a16:creationId xmlns:a16="http://schemas.microsoft.com/office/drawing/2014/main" id="{700628DC-C761-466D-BE8E-D940B3A286A3}"/>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123" name="Freeform 19">
              <a:extLst>
                <a:ext uri="{FF2B5EF4-FFF2-40B4-BE49-F238E27FC236}">
                  <a16:creationId xmlns:a16="http://schemas.microsoft.com/office/drawing/2014/main" id="{BAD07BD6-0249-4213-85C8-F4B2A8A690D8}"/>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6" name="Freeform 20">
              <a:extLst>
                <a:ext uri="{FF2B5EF4-FFF2-40B4-BE49-F238E27FC236}">
                  <a16:creationId xmlns:a16="http://schemas.microsoft.com/office/drawing/2014/main" id="{3D159F2E-B4D1-4504-B223-2C9688571124}"/>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125" name="Freeform 21">
              <a:extLst>
                <a:ext uri="{FF2B5EF4-FFF2-40B4-BE49-F238E27FC236}">
                  <a16:creationId xmlns:a16="http://schemas.microsoft.com/office/drawing/2014/main" id="{2514FCFE-95D8-49E0-B82E-DE3CB52D2947}"/>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8" name="Freeform 22">
              <a:extLst>
                <a:ext uri="{FF2B5EF4-FFF2-40B4-BE49-F238E27FC236}">
                  <a16:creationId xmlns:a16="http://schemas.microsoft.com/office/drawing/2014/main" id="{46BAB245-3A21-4336-8254-EB05E10A6CE8}"/>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359" name="Freeform 23">
              <a:extLst>
                <a:ext uri="{FF2B5EF4-FFF2-40B4-BE49-F238E27FC236}">
                  <a16:creationId xmlns:a16="http://schemas.microsoft.com/office/drawing/2014/main" id="{C63F7605-A88F-4054-926A-F4BFC8D1E9AA}"/>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360" name="Freeform 24">
              <a:extLst>
                <a:ext uri="{FF2B5EF4-FFF2-40B4-BE49-F238E27FC236}">
                  <a16:creationId xmlns:a16="http://schemas.microsoft.com/office/drawing/2014/main" id="{7CF77220-913F-4702-A227-3FF6D2D033AF}"/>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129" name="Freeform 25">
              <a:extLst>
                <a:ext uri="{FF2B5EF4-FFF2-40B4-BE49-F238E27FC236}">
                  <a16:creationId xmlns:a16="http://schemas.microsoft.com/office/drawing/2014/main" id="{EC69A513-D396-45AF-A7D9-23AD0E0853FF}"/>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2" name="Freeform 26">
              <a:extLst>
                <a:ext uri="{FF2B5EF4-FFF2-40B4-BE49-F238E27FC236}">
                  <a16:creationId xmlns:a16="http://schemas.microsoft.com/office/drawing/2014/main" id="{C14BCB2E-5B18-42D4-8BA0-2F95664A0394}"/>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363" name="Freeform 27">
              <a:extLst>
                <a:ext uri="{FF2B5EF4-FFF2-40B4-BE49-F238E27FC236}">
                  <a16:creationId xmlns:a16="http://schemas.microsoft.com/office/drawing/2014/main" id="{C44BDF63-C5F1-4399-B87C-B3587BB15923}"/>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132" name="Freeform 28">
              <a:extLst>
                <a:ext uri="{FF2B5EF4-FFF2-40B4-BE49-F238E27FC236}">
                  <a16:creationId xmlns:a16="http://schemas.microsoft.com/office/drawing/2014/main" id="{16509C69-1B8E-4140-993F-05A7D16E023A}"/>
                </a:ext>
              </a:extLst>
            </p:cNvPr>
            <p:cNvSpPr>
              <a:spLocks/>
            </p:cNvSpPr>
            <p:nvPr/>
          </p:nvSpPr>
          <p:spPr bwMode="hidden">
            <a:xfrm>
              <a:off x="5698" y="653"/>
              <a:ext cx="60" cy="311"/>
            </a:xfrm>
            <a:custGeom>
              <a:avLst/>
              <a:gdLst>
                <a:gd name="T0" fmla="*/ 0 w 60"/>
                <a:gd name="T1" fmla="*/ 144 h 312"/>
                <a:gd name="T2" fmla="*/ 60 w 60"/>
                <a:gd name="T3" fmla="*/ 243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5" name="Freeform 29">
              <a:extLst>
                <a:ext uri="{FF2B5EF4-FFF2-40B4-BE49-F238E27FC236}">
                  <a16:creationId xmlns:a16="http://schemas.microsoft.com/office/drawing/2014/main" id="{43283886-B10E-44AC-B18C-74A185792F21}"/>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134" name="Freeform 30">
              <a:extLst>
                <a:ext uri="{FF2B5EF4-FFF2-40B4-BE49-F238E27FC236}">
                  <a16:creationId xmlns:a16="http://schemas.microsoft.com/office/drawing/2014/main" id="{2F99C34F-B700-41F0-BC02-F6E500DD01B3}"/>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7" name="Freeform 31">
              <a:extLst>
                <a:ext uri="{FF2B5EF4-FFF2-40B4-BE49-F238E27FC236}">
                  <a16:creationId xmlns:a16="http://schemas.microsoft.com/office/drawing/2014/main" id="{68DED08C-DBB7-4B9C-AE90-EF855494CA9D}"/>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368" name="Freeform 32">
              <a:extLst>
                <a:ext uri="{FF2B5EF4-FFF2-40B4-BE49-F238E27FC236}">
                  <a16:creationId xmlns:a16="http://schemas.microsoft.com/office/drawing/2014/main" id="{083E2B0E-38BF-49AC-971C-4C7417508EEE}"/>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369" name="Freeform 33">
              <a:extLst>
                <a:ext uri="{FF2B5EF4-FFF2-40B4-BE49-F238E27FC236}">
                  <a16:creationId xmlns:a16="http://schemas.microsoft.com/office/drawing/2014/main" id="{F31B700B-5DED-458A-AC15-5CA40ABA3E4E}"/>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370" name="Freeform 34">
              <a:extLst>
                <a:ext uri="{FF2B5EF4-FFF2-40B4-BE49-F238E27FC236}">
                  <a16:creationId xmlns:a16="http://schemas.microsoft.com/office/drawing/2014/main" id="{30D522E6-FC7C-48EA-8515-930FB601A572}"/>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371" name="Freeform 35">
              <a:extLst>
                <a:ext uri="{FF2B5EF4-FFF2-40B4-BE49-F238E27FC236}">
                  <a16:creationId xmlns:a16="http://schemas.microsoft.com/office/drawing/2014/main" id="{DD3D5752-E760-41A7-9309-5069CBB2EBB6}"/>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372" name="Freeform 36">
              <a:extLst>
                <a:ext uri="{FF2B5EF4-FFF2-40B4-BE49-F238E27FC236}">
                  <a16:creationId xmlns:a16="http://schemas.microsoft.com/office/drawing/2014/main" id="{79F74E4C-ED92-491C-9CA9-C06896E52BDD}"/>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373" name="Freeform 37">
              <a:extLst>
                <a:ext uri="{FF2B5EF4-FFF2-40B4-BE49-F238E27FC236}">
                  <a16:creationId xmlns:a16="http://schemas.microsoft.com/office/drawing/2014/main" id="{64287C51-B131-490D-9E97-ACC92A2AC1FF}"/>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374" name="Freeform 38">
              <a:extLst>
                <a:ext uri="{FF2B5EF4-FFF2-40B4-BE49-F238E27FC236}">
                  <a16:creationId xmlns:a16="http://schemas.microsoft.com/office/drawing/2014/main" id="{44F7F7C1-C403-42C2-903E-CCB3771A9791}"/>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3143" name="Group 39">
              <a:extLst>
                <a:ext uri="{FF2B5EF4-FFF2-40B4-BE49-F238E27FC236}">
                  <a16:creationId xmlns:a16="http://schemas.microsoft.com/office/drawing/2014/main" id="{EC1122A9-D6EB-4523-BE7D-02671B1E57B4}"/>
                </a:ext>
              </a:extLst>
            </p:cNvPr>
            <p:cNvGrpSpPr>
              <a:grpSpLocks/>
            </p:cNvGrpSpPr>
            <p:nvPr userDrawn="1"/>
          </p:nvGrpSpPr>
          <p:grpSpPr bwMode="auto">
            <a:xfrm>
              <a:off x="0" y="1632"/>
              <a:ext cx="5758" cy="1858"/>
              <a:chOff x="0" y="1632"/>
              <a:chExt cx="5758" cy="1858"/>
            </a:xfrm>
          </p:grpSpPr>
          <p:sp>
            <p:nvSpPr>
              <p:cNvPr id="14376" name="Freeform 40">
                <a:extLst>
                  <a:ext uri="{FF2B5EF4-FFF2-40B4-BE49-F238E27FC236}">
                    <a16:creationId xmlns:a16="http://schemas.microsoft.com/office/drawing/2014/main" id="{987CFC8B-DA64-4DCF-A015-2CDFAB4460DA}"/>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377" name="Freeform 41">
                <a:extLst>
                  <a:ext uri="{FF2B5EF4-FFF2-40B4-BE49-F238E27FC236}">
                    <a16:creationId xmlns:a16="http://schemas.microsoft.com/office/drawing/2014/main" id="{E91D9251-56CB-4298-B6AD-6D7CA46753EB}"/>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grpSp>
      <p:sp>
        <p:nvSpPr>
          <p:cNvPr id="3075" name="GraphShape" hidden="1">
            <a:extLst>
              <a:ext uri="{FF2B5EF4-FFF2-40B4-BE49-F238E27FC236}">
                <a16:creationId xmlns:a16="http://schemas.microsoft.com/office/drawing/2014/main" id="{0DBD50F7-D9B7-40E3-8EE2-EBA178FD5C28}"/>
              </a:ext>
            </a:extLst>
          </p:cNvPr>
          <p:cNvSpPr>
            <a:spLocks noChangeArrowheads="1"/>
          </p:cNvSpPr>
          <p:nvPr userDrawn="1"/>
        </p:nvSpPr>
        <p:spPr bwMode="auto">
          <a:xfrm>
            <a:off x="127000" y="254000"/>
            <a:ext cx="1270000" cy="12700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a:t>iRespond Graph</a:t>
            </a:r>
          </a:p>
        </p:txBody>
      </p:sp>
      <p:grpSp>
        <p:nvGrpSpPr>
          <p:cNvPr id="3076" name="CorrectBarGroup">
            <a:extLst>
              <a:ext uri="{FF2B5EF4-FFF2-40B4-BE49-F238E27FC236}">
                <a16:creationId xmlns:a16="http://schemas.microsoft.com/office/drawing/2014/main" id="{21977BBF-44A7-40D6-9ABC-C261DE94B8B9}"/>
              </a:ext>
            </a:extLst>
          </p:cNvPr>
          <p:cNvGrpSpPr>
            <a:grpSpLocks/>
          </p:cNvGrpSpPr>
          <p:nvPr userDrawn="1"/>
        </p:nvGrpSpPr>
        <p:grpSpPr bwMode="auto">
          <a:xfrm>
            <a:off x="1270000" y="3175000"/>
            <a:ext cx="2667000" cy="2540000"/>
            <a:chOff x="1270000" y="3175000"/>
            <a:chExt cx="2667000" cy="2540000"/>
          </a:xfrm>
        </p:grpSpPr>
        <p:sp>
          <p:nvSpPr>
            <p:cNvPr id="3105" name="CorrectBar0">
              <a:extLst>
                <a:ext uri="{FF2B5EF4-FFF2-40B4-BE49-F238E27FC236}">
                  <a16:creationId xmlns:a16="http://schemas.microsoft.com/office/drawing/2014/main" id="{40443571-8FC4-45F4-AB75-501C0CBD4A58}"/>
                </a:ext>
              </a:extLst>
            </p:cNvPr>
            <p:cNvSpPr>
              <a:spLocks noChangeArrowheads="1"/>
            </p:cNvSpPr>
            <p:nvPr userDrawn="1"/>
          </p:nvSpPr>
          <p:spPr bwMode="auto">
            <a:xfrm>
              <a:off x="1270000" y="3175000"/>
              <a:ext cx="1079500" cy="2540000"/>
            </a:xfrm>
            <a:prstGeom prst="rect">
              <a:avLst/>
            </a:prstGeom>
            <a:solidFill>
              <a:srgbClr val="22FF2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3106" name="CorrectBar1">
              <a:extLst>
                <a:ext uri="{FF2B5EF4-FFF2-40B4-BE49-F238E27FC236}">
                  <a16:creationId xmlns:a16="http://schemas.microsoft.com/office/drawing/2014/main" id="{F454926B-929F-46B1-B786-3AC4BF443709}"/>
                </a:ext>
              </a:extLst>
            </p:cNvPr>
            <p:cNvSpPr>
              <a:spLocks noChangeArrowheads="1"/>
            </p:cNvSpPr>
            <p:nvPr userDrawn="1"/>
          </p:nvSpPr>
          <p:spPr bwMode="auto">
            <a:xfrm>
              <a:off x="2857500" y="4445000"/>
              <a:ext cx="1079500" cy="1270000"/>
            </a:xfrm>
            <a:prstGeom prst="rect">
              <a:avLst/>
            </a:prstGeom>
            <a:solidFill>
              <a:srgbClr val="22FF2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grpSp>
      <p:grpSp>
        <p:nvGrpSpPr>
          <p:cNvPr id="3077" name="PercentLabelGroup">
            <a:extLst>
              <a:ext uri="{FF2B5EF4-FFF2-40B4-BE49-F238E27FC236}">
                <a16:creationId xmlns:a16="http://schemas.microsoft.com/office/drawing/2014/main" id="{47035AE7-FD4E-4274-AA1F-8611D1E089B9}"/>
              </a:ext>
            </a:extLst>
          </p:cNvPr>
          <p:cNvGrpSpPr>
            <a:grpSpLocks/>
          </p:cNvGrpSpPr>
          <p:nvPr userDrawn="1"/>
        </p:nvGrpSpPr>
        <p:grpSpPr bwMode="auto">
          <a:xfrm>
            <a:off x="1270000" y="1270000"/>
            <a:ext cx="7429500" cy="317500"/>
            <a:chOff x="1270000" y="1270000"/>
            <a:chExt cx="7429500" cy="317500"/>
          </a:xfrm>
        </p:grpSpPr>
        <p:sp>
          <p:nvSpPr>
            <p:cNvPr id="3100" name="PercentLabel0">
              <a:extLst>
                <a:ext uri="{FF2B5EF4-FFF2-40B4-BE49-F238E27FC236}">
                  <a16:creationId xmlns:a16="http://schemas.microsoft.com/office/drawing/2014/main" id="{FC03E450-3415-4F13-97E6-A1AD9CD313F8}"/>
                </a:ext>
              </a:extLst>
            </p:cNvPr>
            <p:cNvSpPr>
              <a:spLocks noChangeArrowheads="1"/>
            </p:cNvSpPr>
            <p:nvPr userDrawn="1"/>
          </p:nvSpPr>
          <p:spPr bwMode="auto">
            <a:xfrm>
              <a:off x="1270000" y="1270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2800">
                  <a:solidFill>
                    <a:srgbClr val="FFFFFF"/>
                  </a:solidFill>
                </a:rPr>
                <a:t>67%</a:t>
              </a:r>
            </a:p>
          </p:txBody>
        </p:sp>
        <p:sp>
          <p:nvSpPr>
            <p:cNvPr id="3101" name="PercentLabel1">
              <a:extLst>
                <a:ext uri="{FF2B5EF4-FFF2-40B4-BE49-F238E27FC236}">
                  <a16:creationId xmlns:a16="http://schemas.microsoft.com/office/drawing/2014/main" id="{83E509C3-5308-486B-B5EA-2CDDCD5019A2}"/>
                </a:ext>
              </a:extLst>
            </p:cNvPr>
            <p:cNvSpPr>
              <a:spLocks noChangeArrowheads="1"/>
            </p:cNvSpPr>
            <p:nvPr userDrawn="1"/>
          </p:nvSpPr>
          <p:spPr bwMode="auto">
            <a:xfrm>
              <a:off x="2857500" y="1270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2800">
                  <a:solidFill>
                    <a:srgbClr val="FFFFFF"/>
                  </a:solidFill>
                </a:rPr>
                <a:t>33%</a:t>
              </a:r>
            </a:p>
          </p:txBody>
        </p:sp>
        <p:sp>
          <p:nvSpPr>
            <p:cNvPr id="3102" name="PercentLabel2">
              <a:extLst>
                <a:ext uri="{FF2B5EF4-FFF2-40B4-BE49-F238E27FC236}">
                  <a16:creationId xmlns:a16="http://schemas.microsoft.com/office/drawing/2014/main" id="{B0E1A4D1-D3AA-433B-9324-89B2AF704813}"/>
                </a:ext>
              </a:extLst>
            </p:cNvPr>
            <p:cNvSpPr>
              <a:spLocks noChangeArrowheads="1"/>
            </p:cNvSpPr>
            <p:nvPr userDrawn="1"/>
          </p:nvSpPr>
          <p:spPr bwMode="auto">
            <a:xfrm>
              <a:off x="4445000" y="1270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2800">
                  <a:solidFill>
                    <a:srgbClr val="FFFFFF"/>
                  </a:solidFill>
                </a:rPr>
                <a:t>100%</a:t>
              </a:r>
            </a:p>
          </p:txBody>
        </p:sp>
        <p:sp>
          <p:nvSpPr>
            <p:cNvPr id="3103" name="PercentLabel3">
              <a:extLst>
                <a:ext uri="{FF2B5EF4-FFF2-40B4-BE49-F238E27FC236}">
                  <a16:creationId xmlns:a16="http://schemas.microsoft.com/office/drawing/2014/main" id="{2024B4CF-2DCD-4D47-BF7D-1A45C6BD9531}"/>
                </a:ext>
              </a:extLst>
            </p:cNvPr>
            <p:cNvSpPr>
              <a:spLocks noChangeArrowheads="1"/>
            </p:cNvSpPr>
            <p:nvPr userDrawn="1"/>
          </p:nvSpPr>
          <p:spPr bwMode="auto">
            <a:xfrm>
              <a:off x="6032500" y="1270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2800">
                  <a:solidFill>
                    <a:srgbClr val="FFFFFF"/>
                  </a:solidFill>
                </a:rPr>
                <a:t>100%</a:t>
              </a:r>
            </a:p>
          </p:txBody>
        </p:sp>
        <p:sp>
          <p:nvSpPr>
            <p:cNvPr id="3104" name="PercentLabel4">
              <a:extLst>
                <a:ext uri="{FF2B5EF4-FFF2-40B4-BE49-F238E27FC236}">
                  <a16:creationId xmlns:a16="http://schemas.microsoft.com/office/drawing/2014/main" id="{F05C2BDE-6413-4BD9-ABB3-9C5AB5BF04C9}"/>
                </a:ext>
              </a:extLst>
            </p:cNvPr>
            <p:cNvSpPr>
              <a:spLocks noChangeArrowheads="1"/>
            </p:cNvSpPr>
            <p:nvPr userDrawn="1"/>
          </p:nvSpPr>
          <p:spPr bwMode="auto">
            <a:xfrm>
              <a:off x="7620000" y="1270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2800">
                  <a:solidFill>
                    <a:srgbClr val="FFFFFF"/>
                  </a:solidFill>
                </a:rPr>
                <a:t>67%</a:t>
              </a:r>
            </a:p>
          </p:txBody>
        </p:sp>
      </p:grpSp>
      <p:grpSp>
        <p:nvGrpSpPr>
          <p:cNvPr id="3078" name="IncorrectBarGroup">
            <a:extLst>
              <a:ext uri="{FF2B5EF4-FFF2-40B4-BE49-F238E27FC236}">
                <a16:creationId xmlns:a16="http://schemas.microsoft.com/office/drawing/2014/main" id="{79C2F220-F994-4513-992B-C5D48C3DCF13}"/>
              </a:ext>
            </a:extLst>
          </p:cNvPr>
          <p:cNvGrpSpPr>
            <a:grpSpLocks/>
          </p:cNvGrpSpPr>
          <p:nvPr userDrawn="1"/>
        </p:nvGrpSpPr>
        <p:grpSpPr bwMode="auto">
          <a:xfrm>
            <a:off x="4445000" y="1905000"/>
            <a:ext cx="4254500" cy="3810000"/>
            <a:chOff x="4445000" y="1905000"/>
            <a:chExt cx="4254500" cy="3810000"/>
          </a:xfrm>
        </p:grpSpPr>
        <p:sp>
          <p:nvSpPr>
            <p:cNvPr id="3097" name="IncorrectBar2">
              <a:extLst>
                <a:ext uri="{FF2B5EF4-FFF2-40B4-BE49-F238E27FC236}">
                  <a16:creationId xmlns:a16="http://schemas.microsoft.com/office/drawing/2014/main" id="{708ECBFF-D33C-4CC4-9DE4-7F365AADEF1A}"/>
                </a:ext>
              </a:extLst>
            </p:cNvPr>
            <p:cNvSpPr>
              <a:spLocks noChangeArrowheads="1"/>
            </p:cNvSpPr>
            <p:nvPr userDrawn="1"/>
          </p:nvSpPr>
          <p:spPr bwMode="auto">
            <a:xfrm>
              <a:off x="4445000" y="1905000"/>
              <a:ext cx="1079500" cy="3810000"/>
            </a:xfrm>
            <a:prstGeom prst="rect">
              <a:avLst/>
            </a:prstGeom>
            <a:solidFill>
              <a:srgbClr val="FF222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3098" name="IncorrectBar3">
              <a:extLst>
                <a:ext uri="{FF2B5EF4-FFF2-40B4-BE49-F238E27FC236}">
                  <a16:creationId xmlns:a16="http://schemas.microsoft.com/office/drawing/2014/main" id="{89A9892D-FCAE-4D82-BC90-D02BCC333F95}"/>
                </a:ext>
              </a:extLst>
            </p:cNvPr>
            <p:cNvSpPr>
              <a:spLocks noChangeArrowheads="1"/>
            </p:cNvSpPr>
            <p:nvPr userDrawn="1"/>
          </p:nvSpPr>
          <p:spPr bwMode="auto">
            <a:xfrm>
              <a:off x="6032500" y="1905000"/>
              <a:ext cx="1079500" cy="3810000"/>
            </a:xfrm>
            <a:prstGeom prst="rect">
              <a:avLst/>
            </a:prstGeom>
            <a:solidFill>
              <a:srgbClr val="FF222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3099" name="IncorrectBar4">
              <a:extLst>
                <a:ext uri="{FF2B5EF4-FFF2-40B4-BE49-F238E27FC236}">
                  <a16:creationId xmlns:a16="http://schemas.microsoft.com/office/drawing/2014/main" id="{CDD8DA96-2FDA-4BAA-ACC7-57652FDE8A6F}"/>
                </a:ext>
              </a:extLst>
            </p:cNvPr>
            <p:cNvSpPr>
              <a:spLocks noChangeArrowheads="1"/>
            </p:cNvSpPr>
            <p:nvPr userDrawn="1"/>
          </p:nvSpPr>
          <p:spPr bwMode="auto">
            <a:xfrm>
              <a:off x="7620000" y="3175000"/>
              <a:ext cx="1079500" cy="2540000"/>
            </a:xfrm>
            <a:prstGeom prst="rect">
              <a:avLst/>
            </a:prstGeom>
            <a:solidFill>
              <a:srgbClr val="FF222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grpSp>
      <p:grpSp>
        <p:nvGrpSpPr>
          <p:cNvPr id="3079" name="XLabelGroup">
            <a:extLst>
              <a:ext uri="{FF2B5EF4-FFF2-40B4-BE49-F238E27FC236}">
                <a16:creationId xmlns:a16="http://schemas.microsoft.com/office/drawing/2014/main" id="{34FE6135-57DC-468C-B293-96EDE006FECC}"/>
              </a:ext>
            </a:extLst>
          </p:cNvPr>
          <p:cNvGrpSpPr>
            <a:grpSpLocks/>
          </p:cNvGrpSpPr>
          <p:nvPr userDrawn="1"/>
        </p:nvGrpSpPr>
        <p:grpSpPr bwMode="auto">
          <a:xfrm>
            <a:off x="1270000" y="5842000"/>
            <a:ext cx="7429500" cy="317500"/>
            <a:chOff x="1270000" y="5842000"/>
            <a:chExt cx="7429500" cy="317500"/>
          </a:xfrm>
        </p:grpSpPr>
        <p:sp>
          <p:nvSpPr>
            <p:cNvPr id="3092" name="XValueLabel0">
              <a:extLst>
                <a:ext uri="{FF2B5EF4-FFF2-40B4-BE49-F238E27FC236}">
                  <a16:creationId xmlns:a16="http://schemas.microsoft.com/office/drawing/2014/main" id="{FD20B496-E7B9-484B-A95B-7BD2239F081A}"/>
                </a:ext>
              </a:extLst>
            </p:cNvPr>
            <p:cNvSpPr>
              <a:spLocks noChangeArrowheads="1"/>
            </p:cNvSpPr>
            <p:nvPr userDrawn="1"/>
          </p:nvSpPr>
          <p:spPr bwMode="auto">
            <a:xfrm>
              <a:off x="1270000" y="5842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2800">
                  <a:solidFill>
                    <a:srgbClr val="FFFFFF"/>
                  </a:solidFill>
                </a:rPr>
                <a:t>A*</a:t>
              </a:r>
            </a:p>
          </p:txBody>
        </p:sp>
        <p:sp>
          <p:nvSpPr>
            <p:cNvPr id="3093" name="XValueLabel1">
              <a:extLst>
                <a:ext uri="{FF2B5EF4-FFF2-40B4-BE49-F238E27FC236}">
                  <a16:creationId xmlns:a16="http://schemas.microsoft.com/office/drawing/2014/main" id="{F8E15086-B712-4D24-B05E-AA591E373AE8}"/>
                </a:ext>
              </a:extLst>
            </p:cNvPr>
            <p:cNvSpPr>
              <a:spLocks noChangeArrowheads="1"/>
            </p:cNvSpPr>
            <p:nvPr userDrawn="1"/>
          </p:nvSpPr>
          <p:spPr bwMode="auto">
            <a:xfrm>
              <a:off x="2857500" y="5842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2800">
                  <a:solidFill>
                    <a:srgbClr val="FFFFFF"/>
                  </a:solidFill>
                </a:rPr>
                <a:t>B*</a:t>
              </a:r>
            </a:p>
          </p:txBody>
        </p:sp>
        <p:sp>
          <p:nvSpPr>
            <p:cNvPr id="3094" name="XValueLabel2">
              <a:extLst>
                <a:ext uri="{FF2B5EF4-FFF2-40B4-BE49-F238E27FC236}">
                  <a16:creationId xmlns:a16="http://schemas.microsoft.com/office/drawing/2014/main" id="{4EC8FDF7-E7CD-4602-B59E-FC49F38CF6AE}"/>
                </a:ext>
              </a:extLst>
            </p:cNvPr>
            <p:cNvSpPr>
              <a:spLocks noChangeArrowheads="1"/>
            </p:cNvSpPr>
            <p:nvPr userDrawn="1"/>
          </p:nvSpPr>
          <p:spPr bwMode="auto">
            <a:xfrm>
              <a:off x="4445000" y="5842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2800">
                  <a:solidFill>
                    <a:srgbClr val="FFFFFF"/>
                  </a:solidFill>
                </a:rPr>
                <a:t>C</a:t>
              </a:r>
            </a:p>
          </p:txBody>
        </p:sp>
        <p:sp>
          <p:nvSpPr>
            <p:cNvPr id="3095" name="XValueLabel3">
              <a:extLst>
                <a:ext uri="{FF2B5EF4-FFF2-40B4-BE49-F238E27FC236}">
                  <a16:creationId xmlns:a16="http://schemas.microsoft.com/office/drawing/2014/main" id="{B1061A1D-26D3-40F2-85B5-F67EF2BE2F12}"/>
                </a:ext>
              </a:extLst>
            </p:cNvPr>
            <p:cNvSpPr>
              <a:spLocks noChangeArrowheads="1"/>
            </p:cNvSpPr>
            <p:nvPr userDrawn="1"/>
          </p:nvSpPr>
          <p:spPr bwMode="auto">
            <a:xfrm>
              <a:off x="6032500" y="5842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2800">
                  <a:solidFill>
                    <a:srgbClr val="FFFFFF"/>
                  </a:solidFill>
                </a:rPr>
                <a:t>D</a:t>
              </a:r>
            </a:p>
          </p:txBody>
        </p:sp>
        <p:sp>
          <p:nvSpPr>
            <p:cNvPr id="3096" name="XValueLabel4">
              <a:extLst>
                <a:ext uri="{FF2B5EF4-FFF2-40B4-BE49-F238E27FC236}">
                  <a16:creationId xmlns:a16="http://schemas.microsoft.com/office/drawing/2014/main" id="{0280745C-D004-466A-A736-9503437A673B}"/>
                </a:ext>
              </a:extLst>
            </p:cNvPr>
            <p:cNvSpPr>
              <a:spLocks noChangeArrowheads="1"/>
            </p:cNvSpPr>
            <p:nvPr userDrawn="1"/>
          </p:nvSpPr>
          <p:spPr bwMode="auto">
            <a:xfrm>
              <a:off x="7620000" y="5842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2800">
                  <a:solidFill>
                    <a:srgbClr val="FFFFFF"/>
                  </a:solidFill>
                </a:rPr>
                <a:t>E</a:t>
              </a:r>
            </a:p>
          </p:txBody>
        </p:sp>
      </p:grpSp>
      <p:grpSp>
        <p:nvGrpSpPr>
          <p:cNvPr id="3080" name="AxisLineGroup">
            <a:extLst>
              <a:ext uri="{FF2B5EF4-FFF2-40B4-BE49-F238E27FC236}">
                <a16:creationId xmlns:a16="http://schemas.microsoft.com/office/drawing/2014/main" id="{D3816017-C3B3-4D06-B988-F8E2C505913A}"/>
              </a:ext>
            </a:extLst>
          </p:cNvPr>
          <p:cNvGrpSpPr>
            <a:grpSpLocks/>
          </p:cNvGrpSpPr>
          <p:nvPr userDrawn="1"/>
        </p:nvGrpSpPr>
        <p:grpSpPr bwMode="auto">
          <a:xfrm>
            <a:off x="889000" y="1587500"/>
            <a:ext cx="8001000" cy="4127500"/>
            <a:chOff x="889000" y="1587500"/>
            <a:chExt cx="8001000" cy="4127500"/>
          </a:xfrm>
        </p:grpSpPr>
        <p:cxnSp>
          <p:nvCxnSpPr>
            <p:cNvPr id="3086" name="XAxisLine">
              <a:extLst>
                <a:ext uri="{FF2B5EF4-FFF2-40B4-BE49-F238E27FC236}">
                  <a16:creationId xmlns:a16="http://schemas.microsoft.com/office/drawing/2014/main" id="{632C31E0-133C-409C-9E05-F4BB1E328C8F}"/>
                </a:ext>
              </a:extLst>
            </p:cNvPr>
            <p:cNvCxnSpPr>
              <a:cxnSpLocks noChangeShapeType="1"/>
            </p:cNvCxnSpPr>
            <p:nvPr userDrawn="1"/>
          </p:nvCxnSpPr>
          <p:spPr bwMode="auto">
            <a:xfrm>
              <a:off x="889000" y="5715000"/>
              <a:ext cx="8001000" cy="0"/>
            </a:xfrm>
            <a:prstGeom prst="line">
              <a:avLst/>
            </a:prstGeom>
            <a:noFill/>
            <a:ln w="2540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87" name="YAxisLine">
              <a:extLst>
                <a:ext uri="{FF2B5EF4-FFF2-40B4-BE49-F238E27FC236}">
                  <a16:creationId xmlns:a16="http://schemas.microsoft.com/office/drawing/2014/main" id="{B39826A5-3FB1-4501-A10D-5A8E8ECA1348}"/>
                </a:ext>
              </a:extLst>
            </p:cNvPr>
            <p:cNvCxnSpPr>
              <a:cxnSpLocks noChangeShapeType="1"/>
            </p:cNvCxnSpPr>
            <p:nvPr userDrawn="1"/>
          </p:nvCxnSpPr>
          <p:spPr bwMode="auto">
            <a:xfrm>
              <a:off x="1016000" y="1587500"/>
              <a:ext cx="0" cy="4127500"/>
            </a:xfrm>
            <a:prstGeom prst="line">
              <a:avLst/>
            </a:prstGeom>
            <a:noFill/>
            <a:ln w="2540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88" name="YAxisTick0">
              <a:extLst>
                <a:ext uri="{FF2B5EF4-FFF2-40B4-BE49-F238E27FC236}">
                  <a16:creationId xmlns:a16="http://schemas.microsoft.com/office/drawing/2014/main" id="{D5D443F6-527D-4769-AEAB-77618F2C9653}"/>
                </a:ext>
              </a:extLst>
            </p:cNvPr>
            <p:cNvCxnSpPr>
              <a:cxnSpLocks noChangeShapeType="1"/>
            </p:cNvCxnSpPr>
            <p:nvPr userDrawn="1"/>
          </p:nvCxnSpPr>
          <p:spPr bwMode="auto">
            <a:xfrm>
              <a:off x="889000" y="5715000"/>
              <a:ext cx="254000" cy="0"/>
            </a:xfrm>
            <a:prstGeom prst="line">
              <a:avLst/>
            </a:prstGeom>
            <a:noFill/>
            <a:ln w="2540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89" name="YAxisTick1">
              <a:extLst>
                <a:ext uri="{FF2B5EF4-FFF2-40B4-BE49-F238E27FC236}">
                  <a16:creationId xmlns:a16="http://schemas.microsoft.com/office/drawing/2014/main" id="{1516461D-02B0-4399-A9ED-7886ADC674D0}"/>
                </a:ext>
              </a:extLst>
            </p:cNvPr>
            <p:cNvCxnSpPr>
              <a:cxnSpLocks noChangeShapeType="1"/>
            </p:cNvCxnSpPr>
            <p:nvPr userDrawn="1"/>
          </p:nvCxnSpPr>
          <p:spPr bwMode="auto">
            <a:xfrm>
              <a:off x="889000" y="4445000"/>
              <a:ext cx="254000" cy="0"/>
            </a:xfrm>
            <a:prstGeom prst="line">
              <a:avLst/>
            </a:prstGeom>
            <a:noFill/>
            <a:ln w="2540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90" name="YAxisTick2">
              <a:extLst>
                <a:ext uri="{FF2B5EF4-FFF2-40B4-BE49-F238E27FC236}">
                  <a16:creationId xmlns:a16="http://schemas.microsoft.com/office/drawing/2014/main" id="{9D988D92-341B-4371-B80B-A1170779D910}"/>
                </a:ext>
              </a:extLst>
            </p:cNvPr>
            <p:cNvCxnSpPr>
              <a:cxnSpLocks noChangeShapeType="1"/>
            </p:cNvCxnSpPr>
            <p:nvPr userDrawn="1"/>
          </p:nvCxnSpPr>
          <p:spPr bwMode="auto">
            <a:xfrm>
              <a:off x="889000" y="3175000"/>
              <a:ext cx="254000" cy="0"/>
            </a:xfrm>
            <a:prstGeom prst="line">
              <a:avLst/>
            </a:prstGeom>
            <a:noFill/>
            <a:ln w="2540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91" name="YAxisTick3">
              <a:extLst>
                <a:ext uri="{FF2B5EF4-FFF2-40B4-BE49-F238E27FC236}">
                  <a16:creationId xmlns:a16="http://schemas.microsoft.com/office/drawing/2014/main" id="{C642EBC2-91BC-4BAB-B003-232BAB61EB74}"/>
                </a:ext>
              </a:extLst>
            </p:cNvPr>
            <p:cNvCxnSpPr>
              <a:cxnSpLocks noChangeShapeType="1"/>
            </p:cNvCxnSpPr>
            <p:nvPr userDrawn="1"/>
          </p:nvCxnSpPr>
          <p:spPr bwMode="auto">
            <a:xfrm>
              <a:off x="889000" y="1905000"/>
              <a:ext cx="254000" cy="0"/>
            </a:xfrm>
            <a:prstGeom prst="line">
              <a:avLst/>
            </a:prstGeom>
            <a:noFill/>
            <a:ln w="2540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081" name="YLabelGroup">
            <a:extLst>
              <a:ext uri="{FF2B5EF4-FFF2-40B4-BE49-F238E27FC236}">
                <a16:creationId xmlns:a16="http://schemas.microsoft.com/office/drawing/2014/main" id="{25367F56-4592-45D9-83B9-D7DF60BAFF55}"/>
              </a:ext>
            </a:extLst>
          </p:cNvPr>
          <p:cNvGrpSpPr>
            <a:grpSpLocks/>
          </p:cNvGrpSpPr>
          <p:nvPr userDrawn="1"/>
        </p:nvGrpSpPr>
        <p:grpSpPr bwMode="auto">
          <a:xfrm>
            <a:off x="254000" y="1841500"/>
            <a:ext cx="762000" cy="3937000"/>
            <a:chOff x="254000" y="1841500"/>
            <a:chExt cx="762000" cy="3937000"/>
          </a:xfrm>
        </p:grpSpPr>
        <p:sp>
          <p:nvSpPr>
            <p:cNvPr id="3082" name="YValueLabel0">
              <a:extLst>
                <a:ext uri="{FF2B5EF4-FFF2-40B4-BE49-F238E27FC236}">
                  <a16:creationId xmlns:a16="http://schemas.microsoft.com/office/drawing/2014/main" id="{73C11D14-F6A5-4F69-9860-325D5C6187F2}"/>
                </a:ext>
              </a:extLst>
            </p:cNvPr>
            <p:cNvSpPr>
              <a:spLocks noChangeArrowheads="1"/>
            </p:cNvSpPr>
            <p:nvPr userDrawn="1"/>
          </p:nvSpPr>
          <p:spPr bwMode="auto">
            <a:xfrm>
              <a:off x="254000" y="5651500"/>
              <a:ext cx="762000" cy="1270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2000">
                  <a:solidFill>
                    <a:srgbClr val="FFFFFF"/>
                  </a:solidFill>
                </a:rPr>
                <a:t>0</a:t>
              </a:r>
            </a:p>
          </p:txBody>
        </p:sp>
        <p:sp>
          <p:nvSpPr>
            <p:cNvPr id="3083" name="YValueLabel1">
              <a:extLst>
                <a:ext uri="{FF2B5EF4-FFF2-40B4-BE49-F238E27FC236}">
                  <a16:creationId xmlns:a16="http://schemas.microsoft.com/office/drawing/2014/main" id="{7012D5AD-986E-48B4-8844-B6FA2A313022}"/>
                </a:ext>
              </a:extLst>
            </p:cNvPr>
            <p:cNvSpPr>
              <a:spLocks noChangeArrowheads="1"/>
            </p:cNvSpPr>
            <p:nvPr userDrawn="1"/>
          </p:nvSpPr>
          <p:spPr bwMode="auto">
            <a:xfrm>
              <a:off x="254000" y="4381500"/>
              <a:ext cx="762000" cy="1270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2000">
                  <a:solidFill>
                    <a:srgbClr val="FFFFFF"/>
                  </a:solidFill>
                </a:rPr>
                <a:t>1</a:t>
              </a:r>
            </a:p>
          </p:txBody>
        </p:sp>
        <p:sp>
          <p:nvSpPr>
            <p:cNvPr id="3084" name="YValueLabel2">
              <a:extLst>
                <a:ext uri="{FF2B5EF4-FFF2-40B4-BE49-F238E27FC236}">
                  <a16:creationId xmlns:a16="http://schemas.microsoft.com/office/drawing/2014/main" id="{889827FF-9580-4BF0-BF48-48360700C4D8}"/>
                </a:ext>
              </a:extLst>
            </p:cNvPr>
            <p:cNvSpPr>
              <a:spLocks noChangeArrowheads="1"/>
            </p:cNvSpPr>
            <p:nvPr userDrawn="1"/>
          </p:nvSpPr>
          <p:spPr bwMode="auto">
            <a:xfrm>
              <a:off x="254000" y="3111500"/>
              <a:ext cx="762000" cy="1270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2000">
                  <a:solidFill>
                    <a:srgbClr val="FFFFFF"/>
                  </a:solidFill>
                </a:rPr>
                <a:t>2</a:t>
              </a:r>
            </a:p>
          </p:txBody>
        </p:sp>
        <p:sp>
          <p:nvSpPr>
            <p:cNvPr id="3085" name="YValueLabel3">
              <a:extLst>
                <a:ext uri="{FF2B5EF4-FFF2-40B4-BE49-F238E27FC236}">
                  <a16:creationId xmlns:a16="http://schemas.microsoft.com/office/drawing/2014/main" id="{FAF1BF7E-36C9-447A-884D-CAC841C2ABDD}"/>
                </a:ext>
              </a:extLst>
            </p:cNvPr>
            <p:cNvSpPr>
              <a:spLocks noChangeArrowheads="1"/>
            </p:cNvSpPr>
            <p:nvPr userDrawn="1"/>
          </p:nvSpPr>
          <p:spPr bwMode="auto">
            <a:xfrm>
              <a:off x="254000" y="1841500"/>
              <a:ext cx="762000" cy="1270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2000">
                  <a:solidFill>
                    <a:srgbClr val="FFFFFF"/>
                  </a:solidFill>
                </a:rPr>
                <a:t>3</a:t>
              </a:r>
            </a:p>
          </p:txBody>
        </p:sp>
      </p:grpSp>
    </p:spTree>
  </p:cSld>
  <p:clrMap bg1="dk2" tx1="lt1" bg2="dk1" tx2="lt2" accent1="accent1" accent2="accent2" accent3="accent3" accent4="accent4" accent5="accent5" accent6="accent6" hlink="hlink" folHlink="folHlink"/>
  <p:sldLayoutIdLst>
    <p:sldLayoutId id="2147487263" r:id="rId1"/>
    <p:sldLayoutId id="2147487264" r:id="rId2"/>
    <p:sldLayoutId id="2147487265" r:id="rId3"/>
    <p:sldLayoutId id="2147487266" r:id="rId4"/>
    <p:sldLayoutId id="2147487267" r:id="rId5"/>
    <p:sldLayoutId id="2147487268" r:id="rId6"/>
    <p:sldLayoutId id="2147487269" r:id="rId7"/>
    <p:sldLayoutId id="2147487270" r:id="rId8"/>
    <p:sldLayoutId id="2147487271" r:id="rId9"/>
    <p:sldLayoutId id="2147487272" r:id="rId10"/>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2"/>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4"/>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4"/>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4"/>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4"/>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4"/>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cid:041c35f6-a85b-4766-8906-45c9b54cc47e"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3.png"/><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91D109C-F011-46D0-9EE0-5FDD785F68FC}"/>
              </a:ext>
            </a:extLst>
          </p:cNvPr>
          <p:cNvSpPr>
            <a:spLocks noGrp="1" noChangeArrowheads="1"/>
          </p:cNvSpPr>
          <p:nvPr>
            <p:ph type="ctrTitle"/>
          </p:nvPr>
        </p:nvSpPr>
        <p:spPr/>
        <p:txBody>
          <a:bodyPr/>
          <a:lstStyle/>
          <a:p>
            <a:pPr eaLnBrk="1" hangingPunct="1">
              <a:defRPr/>
            </a:pPr>
            <a:r>
              <a:rPr lang="en-US"/>
              <a:t>Great Depression</a:t>
            </a:r>
          </a:p>
        </p:txBody>
      </p:sp>
      <p:sp>
        <p:nvSpPr>
          <p:cNvPr id="2051" name="Rectangle 3">
            <a:extLst>
              <a:ext uri="{FF2B5EF4-FFF2-40B4-BE49-F238E27FC236}">
                <a16:creationId xmlns:a16="http://schemas.microsoft.com/office/drawing/2014/main" id="{09898D1A-6A72-4071-85F0-465311950265}"/>
              </a:ext>
            </a:extLst>
          </p:cNvPr>
          <p:cNvSpPr>
            <a:spLocks noGrp="1" noChangeArrowheads="1"/>
          </p:cNvSpPr>
          <p:nvPr>
            <p:ph type="subTitle" idx="1"/>
          </p:nvPr>
        </p:nvSpPr>
        <p:spPr/>
        <p:txBody>
          <a:bodyPr/>
          <a:lstStyle/>
          <a:p>
            <a:pPr eaLnBrk="1" hangingPunct="1">
              <a:defRPr/>
            </a:pPr>
            <a:r>
              <a:rPr lang="en-US"/>
              <a:t>1920’s-1930’s Georgia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81339B97-8B95-44A0-92A0-0B28A423DA60}"/>
              </a:ext>
            </a:extLst>
          </p:cNvPr>
          <p:cNvSpPr>
            <a:spLocks noGrp="1"/>
          </p:cNvSpPr>
          <p:nvPr>
            <p:ph type="title"/>
          </p:nvPr>
        </p:nvSpPr>
        <p:spPr>
          <a:xfrm>
            <a:off x="533400" y="304800"/>
            <a:ext cx="8001000" cy="990600"/>
          </a:xfrm>
        </p:spPr>
        <p:txBody>
          <a:bodyPr/>
          <a:lstStyle/>
          <a:p>
            <a:pPr>
              <a:defRPr/>
            </a:pPr>
            <a:r>
              <a:rPr lang="en-US" altLang="en-US" sz="1800" u="sng">
                <a:solidFill>
                  <a:srgbClr val="FFFFFF"/>
                </a:solidFill>
              </a:rPr>
              <a:t>GEORGIA’S CONTRIBUTIONS</a:t>
            </a:r>
            <a:br>
              <a:rPr lang="en-US" altLang="en-US" sz="1800">
                <a:solidFill>
                  <a:srgbClr val="FFFFFF"/>
                </a:solidFill>
              </a:rPr>
            </a:br>
            <a:endParaRPr lang="en-US" altLang="en-US" sz="1800"/>
          </a:p>
        </p:txBody>
      </p:sp>
      <p:sp>
        <p:nvSpPr>
          <p:cNvPr id="101379" name="Content Placeholder 2">
            <a:extLst>
              <a:ext uri="{FF2B5EF4-FFF2-40B4-BE49-F238E27FC236}">
                <a16:creationId xmlns:a16="http://schemas.microsoft.com/office/drawing/2014/main" id="{DC752E40-9BB5-4B47-8A6A-CE83FE6EAC67}"/>
              </a:ext>
            </a:extLst>
          </p:cNvPr>
          <p:cNvSpPr>
            <a:spLocks noGrp="1"/>
          </p:cNvSpPr>
          <p:nvPr>
            <p:ph idx="1"/>
          </p:nvPr>
        </p:nvSpPr>
        <p:spPr>
          <a:xfrm>
            <a:off x="533400" y="990600"/>
            <a:ext cx="8077200" cy="4419600"/>
          </a:xfrm>
        </p:spPr>
        <p:txBody>
          <a:bodyPr/>
          <a:lstStyle/>
          <a:p>
            <a:pPr>
              <a:defRPr/>
            </a:pPr>
            <a:r>
              <a:rPr lang="en-US" altLang="en-US" sz="2800" dirty="0"/>
              <a:t>In 1917, The United States Enters World War I</a:t>
            </a:r>
          </a:p>
          <a:p>
            <a:pPr>
              <a:defRPr/>
            </a:pPr>
            <a:r>
              <a:rPr lang="en-US" altLang="en-US" sz="2800" dirty="0"/>
              <a:t>Georgia helped win WWI by providing over 100,000 soldiers and many women volunteers.</a:t>
            </a:r>
          </a:p>
          <a:p>
            <a:pPr>
              <a:defRPr/>
            </a:pPr>
            <a:r>
              <a:rPr lang="en-US" altLang="en-US" sz="2800" dirty="0"/>
              <a:t>Military camps around the state trained soldiers, pilots, and doctors and later became forts that are still used today for training.</a:t>
            </a:r>
          </a:p>
          <a:p>
            <a:pPr>
              <a:defRPr/>
            </a:pPr>
            <a:r>
              <a:rPr lang="en-US" altLang="en-US" sz="2800" dirty="0"/>
              <a:t>Cotton grown in Georgia made uniforms and food was sent overseas to the troops.</a:t>
            </a:r>
          </a:p>
          <a:p>
            <a:pPr>
              <a:defRPr/>
            </a:pPr>
            <a:r>
              <a:rPr lang="en-US" altLang="en-US" sz="2800" dirty="0"/>
              <a:t>On Nov. 11, 1918 the Allied Nations claimed victory, and the war ended.</a:t>
            </a:r>
          </a:p>
          <a:p>
            <a:pPr marL="0" indent="0">
              <a:buFont typeface="Wingdings" panose="05000000000000000000" pitchFamily="2" charset="2"/>
              <a:buNone/>
              <a:defRPr/>
            </a:pPr>
            <a:endParaRPr lang="en-US" altLang="en-US" sz="2800" dirty="0"/>
          </a:p>
          <a:p>
            <a:pPr>
              <a:defRPr/>
            </a:pPr>
            <a:endParaRPr lang="en-US" altLang="en-US" sz="28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additive="base">
                                        <p:cTn id="7" dur="500" fill="hold"/>
                                        <p:tgtEl>
                                          <p:spTgt spid="1013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3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1379">
                                            <p:txEl>
                                              <p:pRg st="1" end="1"/>
                                            </p:txEl>
                                          </p:spTgt>
                                        </p:tgtEl>
                                        <p:attrNameLst>
                                          <p:attrName>style.visibility</p:attrName>
                                        </p:attrNameLst>
                                      </p:cBhvr>
                                      <p:to>
                                        <p:strVal val="visible"/>
                                      </p:to>
                                    </p:set>
                                    <p:anim calcmode="lin" valueType="num">
                                      <p:cBhvr additive="base">
                                        <p:cTn id="13" dur="500" fill="hold"/>
                                        <p:tgtEl>
                                          <p:spTgt spid="1013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13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1379">
                                            <p:txEl>
                                              <p:pRg st="2" end="2"/>
                                            </p:txEl>
                                          </p:spTgt>
                                        </p:tgtEl>
                                        <p:attrNameLst>
                                          <p:attrName>style.visibility</p:attrName>
                                        </p:attrNameLst>
                                      </p:cBhvr>
                                      <p:to>
                                        <p:strVal val="visible"/>
                                      </p:to>
                                    </p:set>
                                    <p:anim calcmode="lin" valueType="num">
                                      <p:cBhvr additive="base">
                                        <p:cTn id="19" dur="500" fill="hold"/>
                                        <p:tgtEl>
                                          <p:spTgt spid="1013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13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1379">
                                            <p:txEl>
                                              <p:pRg st="3" end="3"/>
                                            </p:txEl>
                                          </p:spTgt>
                                        </p:tgtEl>
                                        <p:attrNameLst>
                                          <p:attrName>style.visibility</p:attrName>
                                        </p:attrNameLst>
                                      </p:cBhvr>
                                      <p:to>
                                        <p:strVal val="visible"/>
                                      </p:to>
                                    </p:set>
                                    <p:anim calcmode="lin" valueType="num">
                                      <p:cBhvr additive="base">
                                        <p:cTn id="25" dur="500" fill="hold"/>
                                        <p:tgtEl>
                                          <p:spTgt spid="1013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13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1379">
                                            <p:txEl>
                                              <p:pRg st="4" end="4"/>
                                            </p:txEl>
                                          </p:spTgt>
                                        </p:tgtEl>
                                        <p:attrNameLst>
                                          <p:attrName>style.visibility</p:attrName>
                                        </p:attrNameLst>
                                      </p:cBhvr>
                                      <p:to>
                                        <p:strVal val="visible"/>
                                      </p:to>
                                    </p:set>
                                    <p:anim calcmode="lin" valueType="num">
                                      <p:cBhvr additive="base">
                                        <p:cTn id="31" dur="500" fill="hold"/>
                                        <p:tgtEl>
                                          <p:spTgt spid="1013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137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46391-457E-438B-B581-A359C046ED0E}"/>
              </a:ext>
            </a:extLst>
          </p:cNvPr>
          <p:cNvSpPr>
            <a:spLocks noGrp="1"/>
          </p:cNvSpPr>
          <p:nvPr>
            <p:ph type="title"/>
          </p:nvPr>
        </p:nvSpPr>
        <p:spPr>
          <a:xfrm>
            <a:off x="457200" y="-381000"/>
            <a:ext cx="8229600" cy="1143000"/>
          </a:xfrm>
        </p:spPr>
        <p:txBody>
          <a:bodyPr/>
          <a:lstStyle/>
          <a:p>
            <a:pPr>
              <a:defRPr/>
            </a:pPr>
            <a:r>
              <a:rPr lang="en-US" sz="1800" dirty="0"/>
              <a:t>Georgia History 1/30/2020</a:t>
            </a:r>
          </a:p>
        </p:txBody>
      </p:sp>
      <p:sp>
        <p:nvSpPr>
          <p:cNvPr id="3" name="Content Placeholder 2">
            <a:extLst>
              <a:ext uri="{FF2B5EF4-FFF2-40B4-BE49-F238E27FC236}">
                <a16:creationId xmlns:a16="http://schemas.microsoft.com/office/drawing/2014/main" id="{4E3D6727-677E-4C30-85D6-DD67450B2170}"/>
              </a:ext>
            </a:extLst>
          </p:cNvPr>
          <p:cNvSpPr>
            <a:spLocks noGrp="1"/>
          </p:cNvSpPr>
          <p:nvPr>
            <p:ph idx="1"/>
          </p:nvPr>
        </p:nvSpPr>
        <p:spPr>
          <a:xfrm>
            <a:off x="457200" y="346075"/>
            <a:ext cx="8229600" cy="6511925"/>
          </a:xfrm>
        </p:spPr>
        <p:txBody>
          <a:bodyPr/>
          <a:lstStyle/>
          <a:p>
            <a:pPr>
              <a:defRPr/>
            </a:pPr>
            <a:r>
              <a:rPr lang="en-US" sz="1800" b="1" dirty="0"/>
              <a:t>SS8H8   Analyze Georgia’s participation in important events that occurred from World War I  through the Great Depression. b. Explain economic factors that resulted in the Great Depression. (e.g., boll weevil and drought).</a:t>
            </a:r>
            <a:endParaRPr lang="en-US" sz="1800" dirty="0"/>
          </a:p>
          <a:p>
            <a:pPr>
              <a:defRPr/>
            </a:pPr>
            <a:r>
              <a:rPr lang="en-US" sz="1800" dirty="0"/>
              <a:t>Learning Target: Analyze Georgia's participation in key events from WWI through the Great Depression and determine the impact on the states economy.  </a:t>
            </a:r>
          </a:p>
          <a:p>
            <a:pPr>
              <a:defRPr/>
            </a:pPr>
            <a:r>
              <a:rPr lang="en-US" sz="1800" u="sng" dirty="0"/>
              <a:t>Looking ahead: Complete textbook </a:t>
            </a:r>
            <a:r>
              <a:rPr lang="en-US" sz="1800" u="sng" dirty="0" err="1"/>
              <a:t>questons</a:t>
            </a:r>
            <a:r>
              <a:rPr lang="en-US" sz="1800" u="sng" dirty="0"/>
              <a:t> on pages 540 and 551</a:t>
            </a:r>
          </a:p>
          <a:p>
            <a:pPr>
              <a:defRPr/>
            </a:pPr>
            <a:r>
              <a:rPr lang="en-US" sz="1800" u="sng" dirty="0"/>
              <a:t>CHECKING: ONE ON ONE&gt;3 Boll-weevil/Drought</a:t>
            </a:r>
          </a:p>
          <a:p>
            <a:pPr>
              <a:defRPr/>
            </a:pPr>
            <a:r>
              <a:rPr lang="en-US" sz="1800" u="sng" dirty="0"/>
              <a:t>Students complete: 1) Vocabulary 2) What I know Thus Far&gt;stop at #150 </a:t>
            </a:r>
          </a:p>
          <a:p>
            <a:pPr>
              <a:defRPr/>
            </a:pPr>
            <a:endParaRPr lang="en-US" sz="1800" u="sng"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63E4F-3CD5-4AE7-B987-2B15E98F1BBE}"/>
              </a:ext>
            </a:extLst>
          </p:cNvPr>
          <p:cNvSpPr>
            <a:spLocks noGrp="1"/>
          </p:cNvSpPr>
          <p:nvPr>
            <p:ph type="title"/>
          </p:nvPr>
        </p:nvSpPr>
        <p:spPr>
          <a:xfrm>
            <a:off x="457200" y="-381000"/>
            <a:ext cx="8229600" cy="1143000"/>
          </a:xfrm>
        </p:spPr>
        <p:txBody>
          <a:bodyPr/>
          <a:lstStyle/>
          <a:p>
            <a:r>
              <a:rPr lang="en-US" dirty="0"/>
              <a:t>B</a:t>
            </a:r>
            <a:r>
              <a:rPr lang="en-US" sz="1800" dirty="0"/>
              <a:t>oll Weevil</a:t>
            </a:r>
            <a:r>
              <a:rPr lang="en-US" sz="4800" dirty="0"/>
              <a:t>/</a:t>
            </a:r>
            <a:r>
              <a:rPr lang="en-US" dirty="0"/>
              <a:t>G</a:t>
            </a:r>
            <a:r>
              <a:rPr lang="en-US" sz="1800" dirty="0"/>
              <a:t>eorgia Drought</a:t>
            </a:r>
          </a:p>
        </p:txBody>
      </p:sp>
      <p:sp>
        <p:nvSpPr>
          <p:cNvPr id="3" name="Content Placeholder 2">
            <a:extLst>
              <a:ext uri="{FF2B5EF4-FFF2-40B4-BE49-F238E27FC236}">
                <a16:creationId xmlns:a16="http://schemas.microsoft.com/office/drawing/2014/main" id="{E8379101-D906-42E1-9CF6-AF98344C2493}"/>
              </a:ext>
            </a:extLst>
          </p:cNvPr>
          <p:cNvSpPr>
            <a:spLocks noGrp="1"/>
          </p:cNvSpPr>
          <p:nvPr>
            <p:ph idx="1"/>
          </p:nvPr>
        </p:nvSpPr>
        <p:spPr>
          <a:xfrm>
            <a:off x="457200" y="457200"/>
            <a:ext cx="8229600" cy="6096000"/>
          </a:xfrm>
        </p:spPr>
        <p:txBody>
          <a:bodyPr/>
          <a:lstStyle/>
          <a:p>
            <a:pPr>
              <a:defRPr/>
            </a:pPr>
            <a:r>
              <a:rPr lang="en-US" altLang="en-US" sz="2000" dirty="0"/>
              <a:t> 1) What is a Boll-Weevil and where did it come from? Pg. 534</a:t>
            </a:r>
          </a:p>
          <a:p>
            <a:pPr>
              <a:defRPr/>
            </a:pPr>
            <a:r>
              <a:rPr lang="en-US" altLang="en-US" sz="2000" dirty="0"/>
              <a:t>2) Explain how the boll-weevil destroyed cotton.</a:t>
            </a:r>
          </a:p>
          <a:p>
            <a:pPr>
              <a:defRPr/>
            </a:pPr>
            <a:r>
              <a:rPr lang="en-US" altLang="en-US" sz="2000" dirty="0"/>
              <a:t>3) What impact did the boll-weevil have on African Americans? (handout)</a:t>
            </a:r>
          </a:p>
          <a:p>
            <a:pPr>
              <a:defRPr/>
            </a:pPr>
            <a:r>
              <a:rPr lang="en-US" altLang="en-US" sz="2000" dirty="0"/>
              <a:t>4) Due to the destruction of the cotton crop, what did it force Georgia to do?( handout). </a:t>
            </a:r>
          </a:p>
          <a:p>
            <a:pPr>
              <a:defRPr/>
            </a:pPr>
            <a:r>
              <a:rPr lang="en-US" altLang="en-US" sz="2000" dirty="0"/>
              <a:t>5) Before 1923, and the arrival of the boll-weevil, what was Georgia’s cotton production? What was it after 1923? Pg. 535</a:t>
            </a:r>
          </a:p>
          <a:p>
            <a:pPr>
              <a:defRPr/>
            </a:pPr>
            <a:r>
              <a:rPr lang="en-US" altLang="en-US" sz="2000" dirty="0"/>
              <a:t>6) By 1987 explain why Georgia’s cotton production increased compared to 1983. ( handout) </a:t>
            </a:r>
          </a:p>
          <a:p>
            <a:pPr>
              <a:defRPr/>
            </a:pPr>
            <a:endParaRPr lang="en-US" altLang="en-US" sz="2000" dirty="0"/>
          </a:p>
          <a:p>
            <a:pPr>
              <a:defRPr/>
            </a:pPr>
            <a:r>
              <a:rPr lang="en-US" altLang="en-US" sz="2000" dirty="0"/>
              <a:t> 7) What was another disaster that took place in 1920? (handout).</a:t>
            </a:r>
          </a:p>
          <a:p>
            <a:pPr>
              <a:defRPr/>
            </a:pPr>
            <a:r>
              <a:rPr lang="en-US" altLang="en-US" sz="2000" dirty="0"/>
              <a:t>8) How long did the disaster you reference in question number 7 last?(handout) </a:t>
            </a:r>
          </a:p>
          <a:p>
            <a:pPr>
              <a:defRPr/>
            </a:pPr>
            <a:r>
              <a:rPr lang="en-US" altLang="en-US" sz="2000" dirty="0"/>
              <a:t>9) Explain how this disaster impacted agricultural production.(handout).</a:t>
            </a:r>
          </a:p>
          <a:p>
            <a:pPr>
              <a:defRPr/>
            </a:pPr>
            <a:r>
              <a:rPr lang="en-US" altLang="en-US" sz="2000" dirty="0"/>
              <a:t>10) Was Georgia already in a depression before the Great Depression happened in 1929? Explain. ( name the two disasters that caused it or </a:t>
            </a:r>
            <a:r>
              <a:rPr lang="en-US" altLang="en-US" sz="2000" dirty="0" err="1"/>
              <a:t>not..found</a:t>
            </a:r>
            <a:r>
              <a:rPr lang="en-US" altLang="en-US" sz="2000" dirty="0"/>
              <a:t> on the handout). </a:t>
            </a:r>
          </a:p>
          <a:p>
            <a:endParaRPr lang="en-US" dirty="0"/>
          </a:p>
        </p:txBody>
      </p:sp>
    </p:spTree>
    <p:extLst>
      <p:ext uri="{BB962C8B-B14F-4D97-AF65-F5344CB8AC3E}">
        <p14:creationId xmlns:p14="http://schemas.microsoft.com/office/powerpoint/2010/main" val="4026978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8D1E4-9F44-4066-8A1A-4E70BB229B85}"/>
              </a:ext>
            </a:extLst>
          </p:cNvPr>
          <p:cNvSpPr>
            <a:spLocks noGrp="1"/>
          </p:cNvSpPr>
          <p:nvPr>
            <p:ph type="title"/>
          </p:nvPr>
        </p:nvSpPr>
        <p:spPr/>
        <p:txBody>
          <a:bodyPr/>
          <a:lstStyle/>
          <a:p>
            <a:endParaRPr lang="en-US"/>
          </a:p>
        </p:txBody>
      </p:sp>
      <p:pic>
        <p:nvPicPr>
          <p:cNvPr id="5" name="Content Placeholder 4" descr="A close up of a mans face&#10;&#10;Description automatically generated">
            <a:extLst>
              <a:ext uri="{FF2B5EF4-FFF2-40B4-BE49-F238E27FC236}">
                <a16:creationId xmlns:a16="http://schemas.microsoft.com/office/drawing/2014/main" id="{DF7F9BFB-02EF-4785-A6A2-FD19F3DBD7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6" name="TextBox 5">
            <a:extLst>
              <a:ext uri="{FF2B5EF4-FFF2-40B4-BE49-F238E27FC236}">
                <a16:creationId xmlns:a16="http://schemas.microsoft.com/office/drawing/2014/main" id="{C4ADE010-FF6E-4143-8EEF-45F13C1876F6}"/>
              </a:ext>
            </a:extLst>
          </p:cNvPr>
          <p:cNvSpPr txBox="1"/>
          <p:nvPr/>
        </p:nvSpPr>
        <p:spPr>
          <a:xfrm>
            <a:off x="2514600" y="3276600"/>
            <a:ext cx="1744732" cy="369332"/>
          </a:xfrm>
          <a:prstGeom prst="rect">
            <a:avLst/>
          </a:prstGeom>
          <a:noFill/>
        </p:spPr>
        <p:txBody>
          <a:bodyPr wrap="square" rtlCol="0">
            <a:spAutoFit/>
          </a:bodyPr>
          <a:lstStyle/>
          <a:p>
            <a:r>
              <a:rPr lang="en-US" dirty="0">
                <a:solidFill>
                  <a:srgbClr val="FF0000"/>
                </a:solidFill>
              </a:rPr>
              <a:t>Boll-weevil</a:t>
            </a:r>
          </a:p>
        </p:txBody>
      </p:sp>
      <p:sp>
        <p:nvSpPr>
          <p:cNvPr id="7" name="TextBox 6">
            <a:extLst>
              <a:ext uri="{FF2B5EF4-FFF2-40B4-BE49-F238E27FC236}">
                <a16:creationId xmlns:a16="http://schemas.microsoft.com/office/drawing/2014/main" id="{C1457C10-0C5F-439A-9FEE-791F8A983428}"/>
              </a:ext>
            </a:extLst>
          </p:cNvPr>
          <p:cNvSpPr txBox="1"/>
          <p:nvPr/>
        </p:nvSpPr>
        <p:spPr>
          <a:xfrm>
            <a:off x="4953000" y="3124200"/>
            <a:ext cx="2537589" cy="369332"/>
          </a:xfrm>
          <a:prstGeom prst="rect">
            <a:avLst/>
          </a:prstGeom>
          <a:noFill/>
        </p:spPr>
        <p:txBody>
          <a:bodyPr wrap="square" rtlCol="0">
            <a:spAutoFit/>
          </a:bodyPr>
          <a:lstStyle/>
          <a:p>
            <a:r>
              <a:rPr lang="en-US" dirty="0">
                <a:solidFill>
                  <a:schemeClr val="bg1">
                    <a:lumMod val="40000"/>
                    <a:lumOff val="60000"/>
                  </a:schemeClr>
                </a:solidFill>
              </a:rPr>
              <a:t>Georgia drought</a:t>
            </a:r>
          </a:p>
        </p:txBody>
      </p:sp>
      <p:sp>
        <p:nvSpPr>
          <p:cNvPr id="8" name="TextBox 7">
            <a:extLst>
              <a:ext uri="{FF2B5EF4-FFF2-40B4-BE49-F238E27FC236}">
                <a16:creationId xmlns:a16="http://schemas.microsoft.com/office/drawing/2014/main" id="{A10FB231-AEAA-40DF-A008-13C62B43D252}"/>
              </a:ext>
            </a:extLst>
          </p:cNvPr>
          <p:cNvSpPr txBox="1"/>
          <p:nvPr/>
        </p:nvSpPr>
        <p:spPr>
          <a:xfrm>
            <a:off x="381000" y="6248400"/>
            <a:ext cx="8699818" cy="646331"/>
          </a:xfrm>
          <a:prstGeom prst="rect">
            <a:avLst/>
          </a:prstGeom>
          <a:noFill/>
        </p:spPr>
        <p:txBody>
          <a:bodyPr wrap="none" rtlCol="0">
            <a:spAutoFit/>
          </a:bodyPr>
          <a:lstStyle/>
          <a:p>
            <a:r>
              <a:rPr lang="en-US" dirty="0">
                <a:solidFill>
                  <a:srgbClr val="FF0000"/>
                </a:solidFill>
              </a:rPr>
              <a:t>So why:____________________________________________________________</a:t>
            </a:r>
          </a:p>
          <a:p>
            <a:r>
              <a:rPr lang="en-US" dirty="0">
                <a:solidFill>
                  <a:srgbClr val="FF0000"/>
                </a:solidFill>
              </a:rPr>
              <a:t>__________________________________________________________________</a:t>
            </a:r>
          </a:p>
        </p:txBody>
      </p:sp>
      <p:sp>
        <p:nvSpPr>
          <p:cNvPr id="9" name="TextBox 8">
            <a:extLst>
              <a:ext uri="{FF2B5EF4-FFF2-40B4-BE49-F238E27FC236}">
                <a16:creationId xmlns:a16="http://schemas.microsoft.com/office/drawing/2014/main" id="{FA708F88-8AEB-4D79-AC20-EE01D45273AE}"/>
              </a:ext>
            </a:extLst>
          </p:cNvPr>
          <p:cNvSpPr txBox="1"/>
          <p:nvPr/>
        </p:nvSpPr>
        <p:spPr>
          <a:xfrm>
            <a:off x="609600" y="-76200"/>
            <a:ext cx="8379217" cy="369332"/>
          </a:xfrm>
          <a:prstGeom prst="rect">
            <a:avLst/>
          </a:prstGeom>
          <a:noFill/>
        </p:spPr>
        <p:txBody>
          <a:bodyPr wrap="none" rtlCol="0">
            <a:spAutoFit/>
          </a:bodyPr>
          <a:lstStyle/>
          <a:p>
            <a:r>
              <a:rPr lang="en-US" dirty="0">
                <a:solidFill>
                  <a:srgbClr val="0070C0"/>
                </a:solidFill>
              </a:rPr>
              <a:t>So What::________________________________________________________.</a:t>
            </a:r>
          </a:p>
        </p:txBody>
      </p:sp>
      <p:sp>
        <p:nvSpPr>
          <p:cNvPr id="10" name="Star: 6 Points 9">
            <a:extLst>
              <a:ext uri="{FF2B5EF4-FFF2-40B4-BE49-F238E27FC236}">
                <a16:creationId xmlns:a16="http://schemas.microsoft.com/office/drawing/2014/main" id="{4C425A15-069D-4D88-9C6B-2C84519AC3E0}"/>
              </a:ext>
            </a:extLst>
          </p:cNvPr>
          <p:cNvSpPr/>
          <p:nvPr/>
        </p:nvSpPr>
        <p:spPr bwMode="auto">
          <a:xfrm>
            <a:off x="76199" y="293132"/>
            <a:ext cx="1577211" cy="3135868"/>
          </a:xfrm>
          <a:prstGeom prst="star6">
            <a:avLst/>
          </a:prstGeom>
          <a:solidFill>
            <a:schemeClr val="tx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1" name="Star: 7 Points 10">
            <a:extLst>
              <a:ext uri="{FF2B5EF4-FFF2-40B4-BE49-F238E27FC236}">
                <a16:creationId xmlns:a16="http://schemas.microsoft.com/office/drawing/2014/main" id="{9C80874F-E686-4D49-8C6C-B5E8ECED0744}"/>
              </a:ext>
            </a:extLst>
          </p:cNvPr>
          <p:cNvSpPr/>
          <p:nvPr/>
        </p:nvSpPr>
        <p:spPr bwMode="auto">
          <a:xfrm>
            <a:off x="7239000" y="369332"/>
            <a:ext cx="1859657" cy="2602468"/>
          </a:xfrm>
          <a:prstGeom prst="star7">
            <a:avLst/>
          </a:prstGeom>
          <a:solidFill>
            <a:schemeClr val="tx2">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644609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a:extLst>
              <a:ext uri="{FF2B5EF4-FFF2-40B4-BE49-F238E27FC236}">
                <a16:creationId xmlns:a16="http://schemas.microsoft.com/office/drawing/2014/main" id="{BA195ED3-5A6C-41CF-B51E-286B4256B974}"/>
              </a:ext>
            </a:extLst>
          </p:cNvPr>
          <p:cNvSpPr>
            <a:spLocks noGrp="1"/>
          </p:cNvSpPr>
          <p:nvPr>
            <p:ph type="title"/>
          </p:nvPr>
        </p:nvSpPr>
        <p:spPr>
          <a:xfrm>
            <a:off x="533400" y="304800"/>
            <a:ext cx="8001000" cy="990600"/>
          </a:xfrm>
        </p:spPr>
        <p:txBody>
          <a:bodyPr/>
          <a:lstStyle/>
          <a:p>
            <a:pPr>
              <a:defRPr/>
            </a:pPr>
            <a:r>
              <a:rPr lang="en-US" altLang="en-US" sz="1800" u="sng">
                <a:solidFill>
                  <a:srgbClr val="FFFFFF"/>
                </a:solidFill>
              </a:rPr>
              <a:t>GEORGIA’S CONTRIBUTIONS</a:t>
            </a:r>
            <a:br>
              <a:rPr lang="en-US" altLang="en-US" sz="1800">
                <a:solidFill>
                  <a:srgbClr val="FFFFFF"/>
                </a:solidFill>
              </a:rPr>
            </a:br>
            <a:endParaRPr lang="en-US" altLang="en-US" sz="1800"/>
          </a:p>
        </p:txBody>
      </p:sp>
      <p:sp>
        <p:nvSpPr>
          <p:cNvPr id="101379" name="Content Placeholder 2">
            <a:extLst>
              <a:ext uri="{FF2B5EF4-FFF2-40B4-BE49-F238E27FC236}">
                <a16:creationId xmlns:a16="http://schemas.microsoft.com/office/drawing/2014/main" id="{879FB596-2B45-4E04-A9E5-D86728D1A2BD}"/>
              </a:ext>
            </a:extLst>
          </p:cNvPr>
          <p:cNvSpPr>
            <a:spLocks noGrp="1"/>
          </p:cNvSpPr>
          <p:nvPr>
            <p:ph idx="1"/>
          </p:nvPr>
        </p:nvSpPr>
        <p:spPr>
          <a:xfrm>
            <a:off x="533400" y="685800"/>
            <a:ext cx="8077200" cy="4419600"/>
          </a:xfrm>
        </p:spPr>
        <p:txBody>
          <a:bodyPr/>
          <a:lstStyle/>
          <a:p>
            <a:pPr>
              <a:defRPr/>
            </a:pPr>
            <a:r>
              <a:rPr lang="en-US" altLang="en-US" sz="2800" dirty="0"/>
              <a:t>In______, The United States Enters_____ War I</a:t>
            </a:r>
          </a:p>
          <a:p>
            <a:pPr>
              <a:defRPr/>
            </a:pPr>
            <a:r>
              <a:rPr lang="en-US" altLang="en-US" sz="2800" dirty="0"/>
              <a:t>Georgia helped win______ by providing over______ soldiers and many women volunteers.</a:t>
            </a:r>
          </a:p>
          <a:p>
            <a:pPr>
              <a:defRPr/>
            </a:pPr>
            <a:r>
              <a:rPr lang="en-US" altLang="en-US" sz="2800" dirty="0"/>
              <a:t>Military_____ around the state trained soldiers,______, and doctors and later became forts that are still used today for_______.</a:t>
            </a:r>
          </a:p>
          <a:p>
            <a:pPr>
              <a:defRPr/>
            </a:pPr>
            <a:r>
              <a:rPr lang="en-US" altLang="en-US" sz="2800" dirty="0"/>
              <a:t>_______ grown in________ made uniforms and food was sent overseas to the troops.</a:t>
            </a:r>
          </a:p>
          <a:p>
            <a:pPr>
              <a:defRPr/>
            </a:pPr>
            <a:r>
              <a:rPr lang="en-US" altLang="en-US" sz="2800" dirty="0"/>
              <a:t>On Nov. 11,_____ the______ Nations claimed victory, and the war ended.</a:t>
            </a:r>
          </a:p>
          <a:p>
            <a:pPr marL="0" indent="0">
              <a:buFont typeface="Wingdings" panose="05000000000000000000" pitchFamily="2" charset="2"/>
              <a:buNone/>
              <a:defRPr/>
            </a:pPr>
            <a:endParaRPr lang="en-US" altLang="en-US" sz="2800" dirty="0"/>
          </a:p>
          <a:p>
            <a:pPr>
              <a:defRPr/>
            </a:pPr>
            <a:endParaRPr lang="en-US" altLang="en-US" sz="28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additive="base">
                                        <p:cTn id="7" dur="500" fill="hold"/>
                                        <p:tgtEl>
                                          <p:spTgt spid="1013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3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1379">
                                            <p:txEl>
                                              <p:pRg st="1" end="1"/>
                                            </p:txEl>
                                          </p:spTgt>
                                        </p:tgtEl>
                                        <p:attrNameLst>
                                          <p:attrName>style.visibility</p:attrName>
                                        </p:attrNameLst>
                                      </p:cBhvr>
                                      <p:to>
                                        <p:strVal val="visible"/>
                                      </p:to>
                                    </p:set>
                                    <p:anim calcmode="lin" valueType="num">
                                      <p:cBhvr additive="base">
                                        <p:cTn id="13" dur="500" fill="hold"/>
                                        <p:tgtEl>
                                          <p:spTgt spid="1013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13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1379">
                                            <p:txEl>
                                              <p:pRg st="2" end="2"/>
                                            </p:txEl>
                                          </p:spTgt>
                                        </p:tgtEl>
                                        <p:attrNameLst>
                                          <p:attrName>style.visibility</p:attrName>
                                        </p:attrNameLst>
                                      </p:cBhvr>
                                      <p:to>
                                        <p:strVal val="visible"/>
                                      </p:to>
                                    </p:set>
                                    <p:anim calcmode="lin" valueType="num">
                                      <p:cBhvr additive="base">
                                        <p:cTn id="19" dur="500" fill="hold"/>
                                        <p:tgtEl>
                                          <p:spTgt spid="1013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13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1379">
                                            <p:txEl>
                                              <p:pRg st="3" end="3"/>
                                            </p:txEl>
                                          </p:spTgt>
                                        </p:tgtEl>
                                        <p:attrNameLst>
                                          <p:attrName>style.visibility</p:attrName>
                                        </p:attrNameLst>
                                      </p:cBhvr>
                                      <p:to>
                                        <p:strVal val="visible"/>
                                      </p:to>
                                    </p:set>
                                    <p:anim calcmode="lin" valueType="num">
                                      <p:cBhvr additive="base">
                                        <p:cTn id="25" dur="500" fill="hold"/>
                                        <p:tgtEl>
                                          <p:spTgt spid="1013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13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1379">
                                            <p:txEl>
                                              <p:pRg st="4" end="4"/>
                                            </p:txEl>
                                          </p:spTgt>
                                        </p:tgtEl>
                                        <p:attrNameLst>
                                          <p:attrName>style.visibility</p:attrName>
                                        </p:attrNameLst>
                                      </p:cBhvr>
                                      <p:to>
                                        <p:strVal val="visible"/>
                                      </p:to>
                                    </p:set>
                                    <p:anim calcmode="lin" valueType="num">
                                      <p:cBhvr additive="base">
                                        <p:cTn id="31" dur="500" fill="hold"/>
                                        <p:tgtEl>
                                          <p:spTgt spid="1013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137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9B06E8-59DF-458A-806E-0E71AFDFB700}"/>
              </a:ext>
            </a:extLst>
          </p:cNvPr>
          <p:cNvSpPr txBox="1"/>
          <p:nvPr/>
        </p:nvSpPr>
        <p:spPr>
          <a:xfrm>
            <a:off x="228600" y="228600"/>
            <a:ext cx="8686800" cy="769441"/>
          </a:xfrm>
          <a:prstGeom prst="rect">
            <a:avLst/>
          </a:prstGeom>
          <a:solidFill>
            <a:schemeClr val="accent1">
              <a:lumMod val="50000"/>
            </a:schemeClr>
          </a:solidFill>
          <a:ln>
            <a:solidFill>
              <a:schemeClr val="bg1">
                <a:lumMod val="95000"/>
              </a:schemeClr>
            </a:solidFill>
          </a:ln>
          <a:effectLst>
            <a:glow rad="228600">
              <a:schemeClr val="accent4">
                <a:satMod val="175000"/>
                <a:alpha val="40000"/>
              </a:schemeClr>
            </a:glow>
          </a:effectLst>
        </p:spPr>
        <p:txBody>
          <a:bodyPr>
            <a:spAutoFit/>
          </a:bodyPr>
          <a:lstStyle/>
          <a:p>
            <a:pPr algn="ctr" eaLnBrk="1" hangingPunct="1">
              <a:defRPr/>
            </a:pPr>
            <a:r>
              <a:rPr lang="en-US" sz="4400" dirty="0">
                <a:solidFill>
                  <a:srgbClr val="FFFFFF"/>
                </a:solidFill>
              </a:rPr>
              <a:t>GEORGIA’S CONTRIBUTIONS</a:t>
            </a:r>
          </a:p>
        </p:txBody>
      </p:sp>
      <p:sp>
        <p:nvSpPr>
          <p:cNvPr id="4" name="AutoShape 3">
            <a:extLst>
              <a:ext uri="{FF2B5EF4-FFF2-40B4-BE49-F238E27FC236}">
                <a16:creationId xmlns:a16="http://schemas.microsoft.com/office/drawing/2014/main" id="{E1B8029E-470C-4CBB-8176-AFCD6964E405}"/>
              </a:ext>
            </a:extLst>
          </p:cNvPr>
          <p:cNvSpPr>
            <a:spLocks noChangeArrowheads="1"/>
          </p:cNvSpPr>
          <p:nvPr/>
        </p:nvSpPr>
        <p:spPr bwMode="auto">
          <a:xfrm>
            <a:off x="228600" y="1219201"/>
            <a:ext cx="2438400" cy="5486399"/>
          </a:xfrm>
          <a:prstGeom prst="roundRect">
            <a:avLst>
              <a:gd name="adj" fmla="val 16667"/>
            </a:avLst>
          </a:prstGeom>
          <a:solidFill>
            <a:srgbClr val="FFC000"/>
          </a:solidFill>
          <a:ln w="12700">
            <a:solidFill>
              <a:schemeClr val="accent1">
                <a:lumMod val="25000"/>
              </a:schemeClr>
            </a:solidFill>
            <a:round/>
            <a:headEnd/>
            <a:tailEnd/>
          </a:ln>
          <a:effectLst>
            <a:innerShdw blurRad="114300">
              <a:prstClr val="black"/>
            </a:innerShdw>
          </a:effectLst>
        </p:spPr>
        <p:txBody>
          <a:bodyPr lIns="0" tIns="0" rIns="0" bIns="0"/>
          <a:lstStyle/>
          <a:p>
            <a:pPr algn="ctr" eaLnBrk="1" hangingPunct="1">
              <a:defRPr/>
            </a:pPr>
            <a:r>
              <a:rPr lang="en-US" sz="1600" dirty="0"/>
              <a:t>Georgia helped win WWI by providing over 100,000 soldiers and many women volunteers.  Military camps around the state trained soldiers, pilots, and doctors and later became forts that are still used today for training.  There was also a prison camp that housed captured German soldiers.  Cotton grown in Georgia made uniforms and food was sent overseas to the troops.  Citizens bought Liberty Bonds and grew Victory Gardens to help.</a:t>
            </a:r>
          </a:p>
          <a:p>
            <a:pPr algn="ctr" eaLnBrk="1" hangingPunct="1">
              <a:defRPr/>
            </a:pPr>
            <a:endParaRPr lang="en-US" dirty="0"/>
          </a:p>
          <a:p>
            <a:pPr algn="ctr" eaLnBrk="1" hangingPunct="1">
              <a:defRPr/>
            </a:pPr>
            <a:endParaRPr lang="en-US" dirty="0">
              <a:solidFill>
                <a:srgbClr val="BBE0E3">
                  <a:lumMod val="25000"/>
                </a:srgbClr>
              </a:solidFill>
            </a:endParaRPr>
          </a:p>
          <a:p>
            <a:pPr algn="ctr" eaLnBrk="1" hangingPunct="1">
              <a:defRPr/>
            </a:pPr>
            <a:endParaRPr lang="en-US" dirty="0">
              <a:solidFill>
                <a:srgbClr val="FFFFFF"/>
              </a:solidFill>
            </a:endParaRPr>
          </a:p>
        </p:txBody>
      </p:sp>
      <p:pic>
        <p:nvPicPr>
          <p:cNvPr id="45064" name="Picture 4">
            <a:extLst>
              <a:ext uri="{FF2B5EF4-FFF2-40B4-BE49-F238E27FC236}">
                <a16:creationId xmlns:a16="http://schemas.microsoft.com/office/drawing/2014/main" id="{50C54C08-F19D-4E28-B808-8126756B6A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313" t="6252" r="22502" b="17502"/>
          <a:stretch>
            <a:fillRect/>
          </a:stretch>
        </p:blipFill>
        <p:spPr bwMode="auto">
          <a:xfrm>
            <a:off x="2759075" y="1219200"/>
            <a:ext cx="6384925"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C1D251F5-9B07-42ED-93EA-985F1F02E0F9}"/>
              </a:ext>
            </a:extLst>
          </p:cNvPr>
          <p:cNvSpPr>
            <a:spLocks noGrp="1"/>
          </p:cNvSpPr>
          <p:nvPr>
            <p:ph type="title"/>
          </p:nvPr>
        </p:nvSpPr>
        <p:spPr>
          <a:xfrm>
            <a:off x="533400" y="381000"/>
            <a:ext cx="8001000" cy="990600"/>
          </a:xfrm>
        </p:spPr>
        <p:txBody>
          <a:bodyPr/>
          <a:lstStyle/>
          <a:p>
            <a:pPr>
              <a:defRPr/>
            </a:pPr>
            <a:r>
              <a:rPr lang="en-US" altLang="en-US" sz="1800" u="sng">
                <a:solidFill>
                  <a:srgbClr val="FFFFFF"/>
                </a:solidFill>
              </a:rPr>
              <a:t>REASONS FOR WORLD WAR I</a:t>
            </a:r>
            <a:br>
              <a:rPr lang="en-US" altLang="en-US" sz="1800">
                <a:solidFill>
                  <a:srgbClr val="FFFFFF"/>
                </a:solidFill>
              </a:rPr>
            </a:br>
            <a:endParaRPr lang="en-US" altLang="en-US" sz="1800"/>
          </a:p>
        </p:txBody>
      </p:sp>
      <p:sp>
        <p:nvSpPr>
          <p:cNvPr id="93187" name="Content Placeholder 2">
            <a:extLst>
              <a:ext uri="{FF2B5EF4-FFF2-40B4-BE49-F238E27FC236}">
                <a16:creationId xmlns:a16="http://schemas.microsoft.com/office/drawing/2014/main" id="{E6377353-2D6D-4351-BD54-1C18B4108799}"/>
              </a:ext>
            </a:extLst>
          </p:cNvPr>
          <p:cNvSpPr>
            <a:spLocks noGrp="1"/>
          </p:cNvSpPr>
          <p:nvPr>
            <p:ph idx="1"/>
          </p:nvPr>
        </p:nvSpPr>
        <p:spPr>
          <a:xfrm>
            <a:off x="533400" y="914400"/>
            <a:ext cx="8077200" cy="4419600"/>
          </a:xfrm>
        </p:spPr>
        <p:txBody>
          <a:bodyPr/>
          <a:lstStyle/>
          <a:p>
            <a:pPr>
              <a:defRPr/>
            </a:pPr>
            <a:r>
              <a:rPr lang="en-US" altLang="en-US" sz="2800" dirty="0"/>
              <a:t>__________ countries were economic and_______ rivals with one another. </a:t>
            </a:r>
            <a:r>
              <a:rPr lang="en-US" sz="2800" dirty="0"/>
              <a:t>Austrian-______ Archduke______ Ferdinand is assassinated by a________ nationalist causing allies and _______ powers to take sides and go to war (1914).</a:t>
            </a:r>
            <a:endParaRPr lang="en-US" altLang="en-US" sz="2800" dirty="0"/>
          </a:p>
          <a:p>
            <a:pPr>
              <a:defRPr/>
            </a:pPr>
            <a:r>
              <a:rPr lang="en-US" altLang="en-US" sz="2800" dirty="0"/>
              <a:t>______ U.S. Enters the war because: 1)German U-boats sank the_______ ship carrying____ Americans. 2) U.S. ________ a telegraph sent by________ called the “_______ Telegraph” asking______ to attack the U.S.</a:t>
            </a:r>
          </a:p>
          <a:p>
            <a:pPr marL="0" indent="0">
              <a:buFont typeface="Wingdings" panose="05000000000000000000" pitchFamily="2" charset="2"/>
              <a:buNone/>
              <a:defRPr/>
            </a:pPr>
            <a:r>
              <a:rPr lang="en-US" altLang="en-US" sz="2000" dirty="0"/>
              <a:t> </a:t>
            </a:r>
          </a:p>
          <a:p>
            <a:pPr>
              <a:defRPr/>
            </a:pPr>
            <a:endParaRPr lang="en-US" altLang="en-US" sz="1800" dirty="0"/>
          </a:p>
          <a:p>
            <a:pPr>
              <a:defRPr/>
            </a:pPr>
            <a:endParaRPr lang="en-US" altLang="en-US" sz="18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fade">
                                      <p:cBhvr>
                                        <p:cTn id="7" dur="1000"/>
                                        <p:tgtEl>
                                          <p:spTgt spid="93187">
                                            <p:txEl>
                                              <p:pRg st="0" end="0"/>
                                            </p:txEl>
                                          </p:spTgt>
                                        </p:tgtEl>
                                      </p:cBhvr>
                                    </p:animEffect>
                                    <p:anim calcmode="lin" valueType="num">
                                      <p:cBhvr>
                                        <p:cTn id="8" dur="10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31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3187">
                                            <p:txEl>
                                              <p:pRg st="1" end="1"/>
                                            </p:txEl>
                                          </p:spTgt>
                                        </p:tgtEl>
                                        <p:attrNameLst>
                                          <p:attrName>style.visibility</p:attrName>
                                        </p:attrNameLst>
                                      </p:cBhvr>
                                      <p:to>
                                        <p:strVal val="visible"/>
                                      </p:to>
                                    </p:set>
                                    <p:animEffect transition="in" filter="fade">
                                      <p:cBhvr>
                                        <p:cTn id="14" dur="1000"/>
                                        <p:tgtEl>
                                          <p:spTgt spid="93187">
                                            <p:txEl>
                                              <p:pRg st="1" end="1"/>
                                            </p:txEl>
                                          </p:spTgt>
                                        </p:tgtEl>
                                      </p:cBhvr>
                                    </p:animEffect>
                                    <p:anim calcmode="lin" valueType="num">
                                      <p:cBhvr>
                                        <p:cTn id="15" dur="10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31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3187">
                                            <p:txEl>
                                              <p:pRg st="2" end="2"/>
                                            </p:txEl>
                                          </p:spTgt>
                                        </p:tgtEl>
                                        <p:attrNameLst>
                                          <p:attrName>style.visibility</p:attrName>
                                        </p:attrNameLst>
                                      </p:cBhvr>
                                      <p:to>
                                        <p:strVal val="visible"/>
                                      </p:to>
                                    </p:set>
                                    <p:animEffect transition="in" filter="fade">
                                      <p:cBhvr>
                                        <p:cTn id="21" dur="1000"/>
                                        <p:tgtEl>
                                          <p:spTgt spid="93187">
                                            <p:txEl>
                                              <p:pRg st="2" end="2"/>
                                            </p:txEl>
                                          </p:spTgt>
                                        </p:tgtEl>
                                      </p:cBhvr>
                                    </p:animEffect>
                                    <p:anim calcmode="lin" valueType="num">
                                      <p:cBhvr>
                                        <p:cTn id="22" dur="10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318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D08E9281-61AA-4EB3-8668-593B20A8F8AA}"/>
              </a:ext>
            </a:extLst>
          </p:cNvPr>
          <p:cNvSpPr>
            <a:spLocks noGrp="1"/>
          </p:cNvSpPr>
          <p:nvPr>
            <p:ph type="title"/>
          </p:nvPr>
        </p:nvSpPr>
        <p:spPr/>
        <p:txBody>
          <a:bodyPr/>
          <a:lstStyle/>
          <a:p>
            <a:pPr>
              <a:defRPr/>
            </a:pPr>
            <a:endParaRPr lang="en-US" altLang="en-US"/>
          </a:p>
        </p:txBody>
      </p:sp>
      <p:pic>
        <p:nvPicPr>
          <p:cNvPr id="48131" name="Content Placeholder 3">
            <a:extLst>
              <a:ext uri="{FF2B5EF4-FFF2-40B4-BE49-F238E27FC236}">
                <a16:creationId xmlns:a16="http://schemas.microsoft.com/office/drawing/2014/main" id="{D99362C4-E501-43EE-AA60-052B018FB90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7010400"/>
          </a:xfrm>
        </p:spPr>
      </p:pic>
      <p:sp>
        <p:nvSpPr>
          <p:cNvPr id="48132" name="TextBox 4">
            <a:extLst>
              <a:ext uri="{FF2B5EF4-FFF2-40B4-BE49-F238E27FC236}">
                <a16:creationId xmlns:a16="http://schemas.microsoft.com/office/drawing/2014/main" id="{AB691EF1-6DFB-48CD-ABAA-9B8785A10F62}"/>
              </a:ext>
            </a:extLst>
          </p:cNvPr>
          <p:cNvSpPr txBox="1">
            <a:spLocks noChangeArrowheads="1"/>
          </p:cNvSpPr>
          <p:nvPr/>
        </p:nvSpPr>
        <p:spPr bwMode="auto">
          <a:xfrm>
            <a:off x="3733800" y="381000"/>
            <a:ext cx="1390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800"/>
              <a:t>World War I</a:t>
            </a:r>
          </a:p>
        </p:txBody>
      </p:sp>
      <p:sp>
        <p:nvSpPr>
          <p:cNvPr id="48133" name="TextBox 5">
            <a:extLst>
              <a:ext uri="{FF2B5EF4-FFF2-40B4-BE49-F238E27FC236}">
                <a16:creationId xmlns:a16="http://schemas.microsoft.com/office/drawing/2014/main" id="{F5E78221-C007-4885-B924-1FDCF4B370AE}"/>
              </a:ext>
            </a:extLst>
          </p:cNvPr>
          <p:cNvSpPr txBox="1">
            <a:spLocks noChangeArrowheads="1"/>
          </p:cNvSpPr>
          <p:nvPr/>
        </p:nvSpPr>
        <p:spPr bwMode="auto">
          <a:xfrm>
            <a:off x="914400" y="914400"/>
            <a:ext cx="7558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800"/>
              <a:t>So what?__________________________________________________.</a:t>
            </a:r>
          </a:p>
        </p:txBody>
      </p:sp>
      <p:sp>
        <p:nvSpPr>
          <p:cNvPr id="48134" name="TextBox 6">
            <a:extLst>
              <a:ext uri="{FF2B5EF4-FFF2-40B4-BE49-F238E27FC236}">
                <a16:creationId xmlns:a16="http://schemas.microsoft.com/office/drawing/2014/main" id="{773B8CF2-EC33-46EB-B063-2D7E3D958AF9}"/>
              </a:ext>
            </a:extLst>
          </p:cNvPr>
          <p:cNvSpPr txBox="1">
            <a:spLocks noChangeArrowheads="1"/>
          </p:cNvSpPr>
          <p:nvPr/>
        </p:nvSpPr>
        <p:spPr bwMode="auto">
          <a:xfrm>
            <a:off x="685800" y="5410200"/>
            <a:ext cx="149574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800"/>
              <a:t>So</a:t>
            </a:r>
            <a:r>
              <a:rPr lang="en-US" altLang="en-US" sz="1800">
                <a:solidFill>
                  <a:srgbClr val="002060"/>
                </a:solidFill>
              </a:rPr>
              <a:t>So Why:_________________________________________________</a:t>
            </a:r>
          </a:p>
          <a:p>
            <a:pPr>
              <a:spcBef>
                <a:spcPct val="0"/>
              </a:spcBef>
              <a:buClrTx/>
              <a:buSzTx/>
              <a:buFontTx/>
              <a:buNone/>
            </a:pPr>
            <a:r>
              <a:rPr lang="en-US" altLang="en-US" sz="1800">
                <a:solidFill>
                  <a:srgbClr val="002060"/>
                </a:solidFill>
              </a:rPr>
              <a:t>__________________________________________________________</a:t>
            </a:r>
          </a:p>
          <a:p>
            <a:pPr>
              <a:spcBef>
                <a:spcPct val="0"/>
              </a:spcBef>
              <a:buClrTx/>
              <a:buSzTx/>
              <a:buFontTx/>
              <a:buNone/>
            </a:pPr>
            <a:r>
              <a:rPr lang="en-US" altLang="en-US" sz="1800">
                <a:solidFill>
                  <a:srgbClr val="002060"/>
                </a:solidFill>
              </a:rPr>
              <a:t>__________________________________________________________</a:t>
            </a:r>
            <a:r>
              <a:rPr lang="en-US" altLang="en-US" sz="1800"/>
              <a:t> why?_____________________________________________________.</a:t>
            </a:r>
          </a:p>
        </p:txBody>
      </p:sp>
      <p:sp>
        <p:nvSpPr>
          <p:cNvPr id="48135" name="TextBox 7">
            <a:extLst>
              <a:ext uri="{FF2B5EF4-FFF2-40B4-BE49-F238E27FC236}">
                <a16:creationId xmlns:a16="http://schemas.microsoft.com/office/drawing/2014/main" id="{F6A6CF24-F311-4892-B465-8C5B6CF6F447}"/>
              </a:ext>
            </a:extLst>
          </p:cNvPr>
          <p:cNvSpPr txBox="1">
            <a:spLocks noChangeArrowheads="1"/>
          </p:cNvSpPr>
          <p:nvPr/>
        </p:nvSpPr>
        <p:spPr bwMode="auto">
          <a:xfrm>
            <a:off x="381000" y="4154488"/>
            <a:ext cx="5699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en-US" sz="1800" b="1">
                <a:solidFill>
                  <a:srgbClr val="002060"/>
                </a:solidFill>
              </a:rPr>
              <a:t>PIC</a:t>
            </a:r>
          </a:p>
          <a:p>
            <a:pPr>
              <a:spcBef>
                <a:spcPct val="0"/>
              </a:spcBef>
              <a:buClrTx/>
              <a:buSzTx/>
              <a:buFontTx/>
              <a:buNone/>
            </a:pPr>
            <a:endParaRPr lang="en-US" altLang="en-US" sz="1800">
              <a:solidFill>
                <a:srgbClr val="002060"/>
              </a:solidFill>
            </a:endParaRPr>
          </a:p>
        </p:txBody>
      </p:sp>
      <p:sp>
        <p:nvSpPr>
          <p:cNvPr id="48136" name="TextBox 8">
            <a:extLst>
              <a:ext uri="{FF2B5EF4-FFF2-40B4-BE49-F238E27FC236}">
                <a16:creationId xmlns:a16="http://schemas.microsoft.com/office/drawing/2014/main" id="{C8986E32-98B5-4502-9BA7-71103B660438}"/>
              </a:ext>
            </a:extLst>
          </p:cNvPr>
          <p:cNvSpPr txBox="1">
            <a:spLocks noChangeArrowheads="1"/>
          </p:cNvSpPr>
          <p:nvPr/>
        </p:nvSpPr>
        <p:spPr bwMode="auto">
          <a:xfrm>
            <a:off x="1828800" y="4154488"/>
            <a:ext cx="5699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en-US" sz="1800" b="1">
                <a:solidFill>
                  <a:srgbClr val="002060"/>
                </a:solidFill>
              </a:rPr>
              <a:t>PIC</a:t>
            </a:r>
          </a:p>
          <a:p>
            <a:pPr>
              <a:spcBef>
                <a:spcPct val="0"/>
              </a:spcBef>
              <a:buClrTx/>
              <a:buSzTx/>
              <a:buFontTx/>
              <a:buNone/>
            </a:pPr>
            <a:endParaRPr lang="en-US" altLang="en-US" sz="1800">
              <a:solidFill>
                <a:srgbClr val="002060"/>
              </a:solidFill>
            </a:endParaRPr>
          </a:p>
        </p:txBody>
      </p:sp>
      <p:sp>
        <p:nvSpPr>
          <p:cNvPr id="48137" name="TextBox 9">
            <a:extLst>
              <a:ext uri="{FF2B5EF4-FFF2-40B4-BE49-F238E27FC236}">
                <a16:creationId xmlns:a16="http://schemas.microsoft.com/office/drawing/2014/main" id="{92AE9B1D-C7DE-4C26-B8A6-D548A8DE698C}"/>
              </a:ext>
            </a:extLst>
          </p:cNvPr>
          <p:cNvSpPr txBox="1">
            <a:spLocks noChangeArrowheads="1"/>
          </p:cNvSpPr>
          <p:nvPr/>
        </p:nvSpPr>
        <p:spPr bwMode="auto">
          <a:xfrm>
            <a:off x="3276600" y="4181475"/>
            <a:ext cx="723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en-US" sz="1800" b="1"/>
              <a:t>P</a:t>
            </a:r>
            <a:r>
              <a:rPr lang="en-US" altLang="en-US" sz="1800" b="1">
                <a:solidFill>
                  <a:srgbClr val="002060"/>
                </a:solidFill>
              </a:rPr>
              <a:t>PIC</a:t>
            </a:r>
          </a:p>
          <a:p>
            <a:pPr>
              <a:spcBef>
                <a:spcPct val="0"/>
              </a:spcBef>
              <a:buClrTx/>
              <a:buSzTx/>
              <a:buFontTx/>
              <a:buNone/>
            </a:pPr>
            <a:endParaRPr lang="en-US" altLang="en-US" sz="1800">
              <a:solidFill>
                <a:srgbClr val="002060"/>
              </a:solidFill>
            </a:endParaRPr>
          </a:p>
          <a:p>
            <a:pPr>
              <a:spcBef>
                <a:spcPct val="0"/>
              </a:spcBef>
              <a:buClrTx/>
              <a:buSzTx/>
              <a:buFontTx/>
              <a:buNone/>
            </a:pPr>
            <a:r>
              <a:rPr lang="en-US" altLang="en-US" sz="1800"/>
              <a:t>IC</a:t>
            </a:r>
          </a:p>
        </p:txBody>
      </p:sp>
      <p:sp>
        <p:nvSpPr>
          <p:cNvPr id="48138" name="TextBox 10">
            <a:extLst>
              <a:ext uri="{FF2B5EF4-FFF2-40B4-BE49-F238E27FC236}">
                <a16:creationId xmlns:a16="http://schemas.microsoft.com/office/drawing/2014/main" id="{63A61092-A699-49AE-8DB5-C758821F1FFC}"/>
              </a:ext>
            </a:extLst>
          </p:cNvPr>
          <p:cNvSpPr txBox="1">
            <a:spLocks noChangeArrowheads="1"/>
          </p:cNvSpPr>
          <p:nvPr/>
        </p:nvSpPr>
        <p:spPr bwMode="auto">
          <a:xfrm>
            <a:off x="4724400" y="4154488"/>
            <a:ext cx="723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en-US" sz="1800" b="1"/>
              <a:t>P</a:t>
            </a:r>
            <a:r>
              <a:rPr lang="en-US" altLang="en-US" sz="1800" b="1">
                <a:solidFill>
                  <a:srgbClr val="002060"/>
                </a:solidFill>
              </a:rPr>
              <a:t>PIC</a:t>
            </a:r>
          </a:p>
          <a:p>
            <a:pPr>
              <a:spcBef>
                <a:spcPct val="0"/>
              </a:spcBef>
              <a:buClrTx/>
              <a:buSzTx/>
              <a:buFontTx/>
              <a:buNone/>
            </a:pPr>
            <a:r>
              <a:rPr lang="en-US" altLang="en-US" sz="1800"/>
              <a:t>IC</a:t>
            </a:r>
          </a:p>
        </p:txBody>
      </p:sp>
      <p:sp>
        <p:nvSpPr>
          <p:cNvPr id="48139" name="TextBox 12">
            <a:extLst>
              <a:ext uri="{FF2B5EF4-FFF2-40B4-BE49-F238E27FC236}">
                <a16:creationId xmlns:a16="http://schemas.microsoft.com/office/drawing/2014/main" id="{2FA60A54-EF17-422D-A9B7-9DD4AADDD959}"/>
              </a:ext>
            </a:extLst>
          </p:cNvPr>
          <p:cNvSpPr txBox="1">
            <a:spLocks noChangeArrowheads="1"/>
          </p:cNvSpPr>
          <p:nvPr/>
        </p:nvSpPr>
        <p:spPr bwMode="auto">
          <a:xfrm>
            <a:off x="7848600" y="3857625"/>
            <a:ext cx="915988"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600"/>
              <a:t>List</a:t>
            </a:r>
          </a:p>
          <a:p>
            <a:pPr>
              <a:spcBef>
                <a:spcPct val="0"/>
              </a:spcBef>
              <a:buClrTx/>
              <a:buSzTx/>
              <a:buFont typeface="Wingdings" panose="05000000000000000000" pitchFamily="2" charset="2"/>
              <a:buNone/>
            </a:pPr>
            <a:r>
              <a:rPr lang="en-US" altLang="en-US" sz="1800" b="1"/>
              <a:t>the</a:t>
            </a:r>
            <a:r>
              <a:rPr lang="en-US" altLang="en-US" sz="1800" b="1">
                <a:solidFill>
                  <a:srgbClr val="002060"/>
                </a:solidFill>
              </a:rPr>
              <a:t>PIC</a:t>
            </a:r>
          </a:p>
          <a:p>
            <a:pPr>
              <a:spcBef>
                <a:spcPct val="0"/>
              </a:spcBef>
              <a:buClrTx/>
              <a:buSzTx/>
              <a:buFontTx/>
              <a:buNone/>
            </a:pPr>
            <a:r>
              <a:rPr lang="en-US" altLang="en-US" sz="1600"/>
              <a:t> </a:t>
            </a:r>
          </a:p>
          <a:p>
            <a:pPr>
              <a:spcBef>
                <a:spcPct val="0"/>
              </a:spcBef>
              <a:buClrTx/>
              <a:buSzTx/>
              <a:buFontTx/>
              <a:buNone/>
            </a:pPr>
            <a:r>
              <a:rPr lang="en-US" altLang="en-US" sz="1600"/>
              <a:t>Central </a:t>
            </a:r>
          </a:p>
          <a:p>
            <a:pPr>
              <a:spcBef>
                <a:spcPct val="0"/>
              </a:spcBef>
              <a:buClrTx/>
              <a:buSzTx/>
              <a:buFontTx/>
              <a:buNone/>
            </a:pPr>
            <a:r>
              <a:rPr lang="en-US" altLang="en-US" sz="1600"/>
              <a:t>powers</a:t>
            </a:r>
          </a:p>
        </p:txBody>
      </p:sp>
      <p:sp>
        <p:nvSpPr>
          <p:cNvPr id="48140" name="TextBox 13">
            <a:extLst>
              <a:ext uri="{FF2B5EF4-FFF2-40B4-BE49-F238E27FC236}">
                <a16:creationId xmlns:a16="http://schemas.microsoft.com/office/drawing/2014/main" id="{D2F60392-BA42-4724-9FBB-44E6BF926DA1}"/>
              </a:ext>
            </a:extLst>
          </p:cNvPr>
          <p:cNvSpPr txBox="1">
            <a:spLocks noChangeArrowheads="1"/>
          </p:cNvSpPr>
          <p:nvPr/>
        </p:nvSpPr>
        <p:spPr bwMode="auto">
          <a:xfrm>
            <a:off x="6405563" y="3917950"/>
            <a:ext cx="914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400"/>
              <a:t>List</a:t>
            </a:r>
          </a:p>
          <a:p>
            <a:pPr>
              <a:spcBef>
                <a:spcPct val="0"/>
              </a:spcBef>
              <a:buClrTx/>
              <a:buSzTx/>
              <a:buFont typeface="Wingdings" panose="05000000000000000000" pitchFamily="2" charset="2"/>
              <a:buNone/>
            </a:pPr>
            <a:r>
              <a:rPr lang="en-US" altLang="en-US" sz="1800" b="1"/>
              <a:t>the</a:t>
            </a:r>
            <a:r>
              <a:rPr lang="en-US" altLang="en-US" sz="1800" b="1">
                <a:solidFill>
                  <a:srgbClr val="002060"/>
                </a:solidFill>
              </a:rPr>
              <a:t>PIC</a:t>
            </a:r>
          </a:p>
          <a:p>
            <a:pPr>
              <a:spcBef>
                <a:spcPct val="0"/>
              </a:spcBef>
              <a:buClrTx/>
              <a:buSzTx/>
              <a:buFontTx/>
              <a:buNone/>
            </a:pPr>
            <a:endParaRPr lang="en-US" altLang="en-US" sz="1400">
              <a:solidFill>
                <a:srgbClr val="002060"/>
              </a:solidFill>
            </a:endParaRPr>
          </a:p>
          <a:p>
            <a:pPr>
              <a:spcBef>
                <a:spcPct val="0"/>
              </a:spcBef>
              <a:buClrTx/>
              <a:buSzTx/>
              <a:buFontTx/>
              <a:buNone/>
            </a:pPr>
            <a:r>
              <a:rPr lang="en-US" altLang="en-US" sz="1400"/>
              <a:t> </a:t>
            </a:r>
          </a:p>
          <a:p>
            <a:pPr>
              <a:spcBef>
                <a:spcPct val="0"/>
              </a:spcBef>
              <a:buClrTx/>
              <a:buSzTx/>
              <a:buFontTx/>
              <a:buNone/>
            </a:pPr>
            <a:r>
              <a:rPr lang="en-US" altLang="en-US" sz="1400"/>
              <a:t>Alliance</a:t>
            </a:r>
          </a:p>
          <a:p>
            <a:pPr>
              <a:spcBef>
                <a:spcPct val="0"/>
              </a:spcBef>
              <a:buClrTx/>
              <a:buSzTx/>
              <a:buFontTx/>
              <a:buNone/>
            </a:pPr>
            <a:r>
              <a:rPr lang="en-US" altLang="en-US" sz="1400"/>
              <a:t>powers</a:t>
            </a:r>
          </a:p>
        </p:txBody>
      </p:sp>
      <p:sp>
        <p:nvSpPr>
          <p:cNvPr id="48141" name="TextBox 14">
            <a:extLst>
              <a:ext uri="{FF2B5EF4-FFF2-40B4-BE49-F238E27FC236}">
                <a16:creationId xmlns:a16="http://schemas.microsoft.com/office/drawing/2014/main" id="{981E8984-31B4-4563-B23D-14911080D752}"/>
              </a:ext>
            </a:extLst>
          </p:cNvPr>
          <p:cNvSpPr txBox="1">
            <a:spLocks noChangeArrowheads="1"/>
          </p:cNvSpPr>
          <p:nvPr/>
        </p:nvSpPr>
        <p:spPr bwMode="auto">
          <a:xfrm>
            <a:off x="6545263" y="1476375"/>
            <a:ext cx="2293937"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400">
                <a:solidFill>
                  <a:srgbClr val="002060"/>
                </a:solidFill>
              </a:rPr>
              <a:t>LIST  3 ADDITIONAL </a:t>
            </a:r>
          </a:p>
          <a:p>
            <a:pPr>
              <a:spcBef>
                <a:spcPct val="0"/>
              </a:spcBef>
              <a:buClrTx/>
              <a:buSzTx/>
              <a:buFontTx/>
              <a:buNone/>
            </a:pPr>
            <a:r>
              <a:rPr lang="en-US" altLang="en-US" sz="1400">
                <a:solidFill>
                  <a:srgbClr val="002060"/>
                </a:solidFill>
              </a:rPr>
              <a:t>FACTS ABOUT WWI </a:t>
            </a:r>
          </a:p>
          <a:p>
            <a:pPr>
              <a:spcBef>
                <a:spcPct val="0"/>
              </a:spcBef>
              <a:buClrTx/>
              <a:buSzTx/>
              <a:buFontTx/>
              <a:buNone/>
            </a:pPr>
            <a:r>
              <a:rPr lang="en-US" altLang="en-US" sz="1400">
                <a:solidFill>
                  <a:srgbClr val="002060"/>
                </a:solidFill>
              </a:rPr>
              <a:t>THAT IS NOT LISTED IN </a:t>
            </a:r>
          </a:p>
          <a:p>
            <a:pPr>
              <a:spcBef>
                <a:spcPct val="0"/>
              </a:spcBef>
              <a:buClrTx/>
              <a:buSzTx/>
              <a:buFontTx/>
              <a:buNone/>
            </a:pPr>
            <a:r>
              <a:rPr lang="en-US" altLang="en-US" sz="1400">
                <a:solidFill>
                  <a:srgbClr val="002060"/>
                </a:solidFill>
              </a:rPr>
              <a:t>YOUR NOTES:</a:t>
            </a:r>
          </a:p>
          <a:p>
            <a:pPr>
              <a:spcBef>
                <a:spcPct val="0"/>
              </a:spcBef>
              <a:buClrTx/>
              <a:buSzTx/>
              <a:buFontTx/>
              <a:buNone/>
            </a:pPr>
            <a:r>
              <a:rPr lang="en-US" altLang="en-US" sz="1400">
                <a:solidFill>
                  <a:srgbClr val="002060"/>
                </a:solidFill>
              </a:rPr>
              <a:t>1.___________________</a:t>
            </a:r>
          </a:p>
          <a:p>
            <a:pPr>
              <a:spcBef>
                <a:spcPct val="0"/>
              </a:spcBef>
              <a:buClrTx/>
              <a:buSzTx/>
              <a:buFontTx/>
              <a:buNone/>
            </a:pPr>
            <a:endParaRPr lang="en-US" altLang="en-US" sz="1400">
              <a:solidFill>
                <a:srgbClr val="002060"/>
              </a:solidFill>
            </a:endParaRPr>
          </a:p>
          <a:p>
            <a:pPr>
              <a:spcBef>
                <a:spcPct val="0"/>
              </a:spcBef>
              <a:buClrTx/>
              <a:buSzTx/>
              <a:buFontTx/>
              <a:buNone/>
            </a:pPr>
            <a:r>
              <a:rPr lang="en-US" altLang="en-US" sz="1400">
                <a:solidFill>
                  <a:srgbClr val="002060"/>
                </a:solidFill>
              </a:rPr>
              <a:t>2.___________________</a:t>
            </a:r>
          </a:p>
          <a:p>
            <a:pPr>
              <a:spcBef>
                <a:spcPct val="0"/>
              </a:spcBef>
              <a:buClrTx/>
              <a:buSzTx/>
              <a:buFontTx/>
              <a:buNone/>
            </a:pPr>
            <a:endParaRPr lang="en-US" altLang="en-US" sz="1400">
              <a:solidFill>
                <a:srgbClr val="002060"/>
              </a:solidFill>
            </a:endParaRPr>
          </a:p>
          <a:p>
            <a:pPr>
              <a:spcBef>
                <a:spcPct val="0"/>
              </a:spcBef>
              <a:buClrTx/>
              <a:buSzTx/>
              <a:buFontTx/>
              <a:buNone/>
            </a:pPr>
            <a:r>
              <a:rPr lang="en-US" altLang="en-US" sz="1400">
                <a:solidFill>
                  <a:srgbClr val="002060"/>
                </a:solidFill>
              </a:rPr>
              <a:t>3.___________________</a:t>
            </a:r>
          </a:p>
          <a:p>
            <a:pPr>
              <a:spcBef>
                <a:spcPct val="0"/>
              </a:spcBef>
              <a:buClrTx/>
              <a:buSzTx/>
              <a:buFontTx/>
              <a:buNone/>
            </a:pPr>
            <a:endParaRPr lang="en-US" altLang="en-US" sz="1400">
              <a:solidFill>
                <a:srgbClr val="002060"/>
              </a:solidFill>
            </a:endParaRPr>
          </a:p>
        </p:txBody>
      </p:sp>
      <p:sp>
        <p:nvSpPr>
          <p:cNvPr id="48142" name="TextBox 15">
            <a:extLst>
              <a:ext uri="{FF2B5EF4-FFF2-40B4-BE49-F238E27FC236}">
                <a16:creationId xmlns:a16="http://schemas.microsoft.com/office/drawing/2014/main" id="{EF8950F3-2E62-448C-8B3A-E2C189884947}"/>
              </a:ext>
            </a:extLst>
          </p:cNvPr>
          <p:cNvSpPr txBox="1">
            <a:spLocks noChangeArrowheads="1"/>
          </p:cNvSpPr>
          <p:nvPr/>
        </p:nvSpPr>
        <p:spPr bwMode="auto">
          <a:xfrm>
            <a:off x="609600" y="1371600"/>
            <a:ext cx="2057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800">
                <a:solidFill>
                  <a:srgbClr val="002060"/>
                </a:solidFill>
              </a:rPr>
              <a:t>What started WWI</a:t>
            </a:r>
          </a:p>
          <a:p>
            <a:pPr>
              <a:spcBef>
                <a:spcPct val="0"/>
              </a:spcBef>
              <a:buClrTx/>
              <a:buSzTx/>
              <a:buFontTx/>
              <a:buNone/>
            </a:pPr>
            <a:r>
              <a:rPr lang="en-US" altLang="en-US" sz="1800">
                <a:solidFill>
                  <a:srgbClr val="002060"/>
                </a:solidFill>
              </a:rPr>
              <a:t>IN EUROPE</a:t>
            </a:r>
            <a:r>
              <a:rPr lang="en-US" altLang="en-US" sz="1800"/>
              <a:t>?</a:t>
            </a:r>
          </a:p>
          <a:p>
            <a:pPr>
              <a:spcBef>
                <a:spcPct val="0"/>
              </a:spcBef>
              <a:buClrTx/>
              <a:buSzTx/>
              <a:buFontTx/>
              <a:buNone/>
            </a:pPr>
            <a:r>
              <a:rPr lang="en-US" altLang="en-US" sz="1800"/>
              <a:t>hat started WWI</a:t>
            </a:r>
          </a:p>
          <a:p>
            <a:pPr>
              <a:spcBef>
                <a:spcPct val="0"/>
              </a:spcBef>
              <a:buClrTx/>
              <a:buSzTx/>
              <a:buFontTx/>
              <a:buNone/>
            </a:pPr>
            <a:r>
              <a:rPr lang="en-US" altLang="en-US" sz="1800"/>
              <a:t>IN EUROPE?</a:t>
            </a:r>
          </a:p>
        </p:txBody>
      </p:sp>
      <p:sp>
        <p:nvSpPr>
          <p:cNvPr id="48143" name="TextBox 16">
            <a:extLst>
              <a:ext uri="{FF2B5EF4-FFF2-40B4-BE49-F238E27FC236}">
                <a16:creationId xmlns:a16="http://schemas.microsoft.com/office/drawing/2014/main" id="{9D4A9B82-2D22-40A1-8A6F-0A2CED038EF6}"/>
              </a:ext>
            </a:extLst>
          </p:cNvPr>
          <p:cNvSpPr txBox="1">
            <a:spLocks noChangeArrowheads="1"/>
          </p:cNvSpPr>
          <p:nvPr/>
        </p:nvSpPr>
        <p:spPr bwMode="auto">
          <a:xfrm>
            <a:off x="3505200" y="1371600"/>
            <a:ext cx="2209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600">
                <a:solidFill>
                  <a:srgbClr val="002060"/>
                </a:solidFill>
              </a:rPr>
              <a:t>NAME TWO </a:t>
            </a:r>
          </a:p>
          <a:p>
            <a:pPr>
              <a:spcBef>
                <a:spcPct val="0"/>
              </a:spcBef>
              <a:buClrTx/>
              <a:buSzTx/>
              <a:buFontTx/>
              <a:buNone/>
            </a:pPr>
            <a:r>
              <a:rPr lang="en-US" altLang="en-US" sz="1600">
                <a:solidFill>
                  <a:srgbClr val="002060"/>
                </a:solidFill>
              </a:rPr>
              <a:t>REASONS FOR </a:t>
            </a:r>
          </a:p>
          <a:p>
            <a:pPr>
              <a:spcBef>
                <a:spcPct val="0"/>
              </a:spcBef>
              <a:buClrTx/>
              <a:buSzTx/>
              <a:buFontTx/>
              <a:buNone/>
            </a:pPr>
            <a:r>
              <a:rPr lang="en-US" altLang="en-US" sz="1600">
                <a:solidFill>
                  <a:srgbClr val="002060"/>
                </a:solidFill>
              </a:rPr>
              <a:t>U.S. ENTERING </a:t>
            </a:r>
          </a:p>
          <a:p>
            <a:pPr>
              <a:spcBef>
                <a:spcPct val="0"/>
              </a:spcBef>
              <a:buClrTx/>
              <a:buSzTx/>
              <a:buFontTx/>
              <a:buNone/>
            </a:pPr>
            <a:r>
              <a:rPr lang="en-US" altLang="en-US" sz="1600">
                <a:solidFill>
                  <a:srgbClr val="002060"/>
                </a:solidFill>
              </a:rPr>
              <a:t>WWI.</a:t>
            </a:r>
          </a:p>
          <a:p>
            <a:pPr>
              <a:spcBef>
                <a:spcPct val="0"/>
              </a:spcBef>
              <a:buClrTx/>
              <a:buSzTx/>
              <a:buFontTx/>
              <a:buNone/>
            </a:pPr>
            <a:r>
              <a:rPr lang="en-US" altLang="en-US" sz="1600">
                <a:solidFill>
                  <a:srgbClr val="002060"/>
                </a:solidFill>
              </a:rPr>
              <a:t>1.________________</a:t>
            </a:r>
          </a:p>
          <a:p>
            <a:pPr>
              <a:spcBef>
                <a:spcPct val="0"/>
              </a:spcBef>
              <a:buClrTx/>
              <a:buSzTx/>
              <a:buFontTx/>
              <a:buNone/>
            </a:pPr>
            <a:r>
              <a:rPr lang="en-US" altLang="en-US" sz="1600">
                <a:solidFill>
                  <a:srgbClr val="002060"/>
                </a:solidFill>
              </a:rPr>
              <a:t>_______________</a:t>
            </a:r>
          </a:p>
          <a:p>
            <a:pPr>
              <a:spcBef>
                <a:spcPct val="0"/>
              </a:spcBef>
              <a:buClrTx/>
              <a:buSzTx/>
              <a:buFontTx/>
              <a:buNone/>
            </a:pPr>
            <a:r>
              <a:rPr lang="en-US" altLang="en-US" sz="1600">
                <a:solidFill>
                  <a:srgbClr val="002060"/>
                </a:solidFill>
              </a:rPr>
              <a:t>2.________________</a:t>
            </a:r>
          </a:p>
        </p:txBody>
      </p:sp>
      <p:sp>
        <p:nvSpPr>
          <p:cNvPr id="48144" name="TextBox 1">
            <a:extLst>
              <a:ext uri="{FF2B5EF4-FFF2-40B4-BE49-F238E27FC236}">
                <a16:creationId xmlns:a16="http://schemas.microsoft.com/office/drawing/2014/main" id="{4030951F-6450-4DE3-9C01-45EEC878DD52}"/>
              </a:ext>
            </a:extLst>
          </p:cNvPr>
          <p:cNvSpPr txBox="1">
            <a:spLocks noChangeArrowheads="1"/>
          </p:cNvSpPr>
          <p:nvPr/>
        </p:nvSpPr>
        <p:spPr bwMode="auto">
          <a:xfrm>
            <a:off x="914400" y="609600"/>
            <a:ext cx="741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800">
                <a:solidFill>
                  <a:srgbClr val="002060"/>
                </a:solidFill>
              </a:rPr>
              <a:t>So What:_________________________________________________</a:t>
            </a:r>
          </a:p>
          <a:p>
            <a:pPr>
              <a:spcBef>
                <a:spcPct val="0"/>
              </a:spcBef>
              <a:buClrTx/>
              <a:buSzTx/>
              <a:buFontTx/>
              <a:buNone/>
            </a:pPr>
            <a:r>
              <a:rPr lang="en-US" altLang="en-US" sz="1800">
                <a:solidFill>
                  <a:srgbClr val="002060"/>
                </a:solidFill>
              </a:rPr>
              <a:t>________________________________________________________</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3089E-93C1-42BC-A8DB-5C411F6F38A7}"/>
              </a:ext>
            </a:extLst>
          </p:cNvPr>
          <p:cNvSpPr>
            <a:spLocks noGrp="1"/>
          </p:cNvSpPr>
          <p:nvPr>
            <p:ph type="title"/>
          </p:nvPr>
        </p:nvSpPr>
        <p:spPr>
          <a:xfrm>
            <a:off x="457200" y="-381000"/>
            <a:ext cx="8229600" cy="1143000"/>
          </a:xfrm>
        </p:spPr>
        <p:txBody>
          <a:bodyPr/>
          <a:lstStyle/>
          <a:p>
            <a:pPr>
              <a:defRPr/>
            </a:pPr>
            <a:r>
              <a:rPr lang="en-US" sz="1800" dirty="0"/>
              <a:t>Georgia History Objective: 1/15/19</a:t>
            </a:r>
          </a:p>
        </p:txBody>
      </p:sp>
      <p:sp>
        <p:nvSpPr>
          <p:cNvPr id="3" name="Content Placeholder 2">
            <a:extLst>
              <a:ext uri="{FF2B5EF4-FFF2-40B4-BE49-F238E27FC236}">
                <a16:creationId xmlns:a16="http://schemas.microsoft.com/office/drawing/2014/main" id="{0D30925E-A7FF-44C4-8340-D4679E42D056}"/>
              </a:ext>
            </a:extLst>
          </p:cNvPr>
          <p:cNvSpPr>
            <a:spLocks noGrp="1"/>
          </p:cNvSpPr>
          <p:nvPr>
            <p:ph idx="1"/>
          </p:nvPr>
        </p:nvSpPr>
        <p:spPr>
          <a:xfrm>
            <a:off x="457200" y="381000"/>
            <a:ext cx="8229600" cy="6477000"/>
          </a:xfrm>
        </p:spPr>
        <p:txBody>
          <a:bodyPr/>
          <a:lstStyle/>
          <a:p>
            <a:pPr>
              <a:defRPr/>
            </a:pPr>
            <a:r>
              <a:rPr lang="en-US" sz="2400" b="1" dirty="0"/>
              <a:t>SS8H8 Analyze Georgia’s participation in important events that occurred from World War I through the Great Depression. </a:t>
            </a:r>
            <a:r>
              <a:rPr lang="en-US" sz="2400" dirty="0"/>
              <a:t> </a:t>
            </a:r>
          </a:p>
          <a:p>
            <a:pPr>
              <a:defRPr/>
            </a:pPr>
            <a:r>
              <a:rPr lang="en-US" sz="2400" dirty="0"/>
              <a:t>b. Explain economic factors that resulted in the Great Depression. (e.g., boll weevil and drought). </a:t>
            </a:r>
          </a:p>
          <a:p>
            <a:pPr>
              <a:defRPr/>
            </a:pPr>
            <a:r>
              <a:rPr lang="en-US" sz="2400" dirty="0"/>
              <a:t>NO MILESTONE</a:t>
            </a:r>
          </a:p>
          <a:p>
            <a:pPr>
              <a:defRPr/>
            </a:pPr>
            <a:r>
              <a:rPr lang="en-US" sz="2400" dirty="0"/>
              <a:t>Learning target: Today, I will take my quarter two bench mark assessment to better understand the areas in which I need work harder. </a:t>
            </a:r>
          </a:p>
          <a:p>
            <a:pPr>
              <a:defRPr/>
            </a:pPr>
            <a:r>
              <a:rPr lang="en-US" sz="2400" u="sng" dirty="0"/>
              <a:t>Checking: Vocab&gt;1-5</a:t>
            </a:r>
          </a:p>
          <a:p>
            <a:pPr>
              <a:defRPr/>
            </a:pPr>
            <a:r>
              <a:rPr lang="en-US" sz="2400" u="sng" dirty="0" err="1"/>
              <a:t>Quarte</a:t>
            </a:r>
            <a:r>
              <a:rPr lang="en-US" sz="2400" u="sng" dirty="0"/>
              <a:t> 2: Bench Mark Assessment</a:t>
            </a:r>
          </a:p>
          <a:p>
            <a:pPr>
              <a:defRPr/>
            </a:pPr>
            <a:r>
              <a:rPr lang="en-US" sz="2400" u="sng" dirty="0"/>
              <a:t>Students complete: 1) Quarter 2 bench mark assessment 2) Vocab. 3) “ What I know Thus Far” 1-155</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ADE56-7194-44E9-8114-18C28E6200F1}"/>
              </a:ext>
            </a:extLst>
          </p:cNvPr>
          <p:cNvSpPr>
            <a:spLocks noGrp="1"/>
          </p:cNvSpPr>
          <p:nvPr>
            <p:ph type="title"/>
          </p:nvPr>
        </p:nvSpPr>
        <p:spPr/>
        <p:txBody>
          <a:bodyPr/>
          <a:lstStyle/>
          <a:p>
            <a:pPr>
              <a:defRPr/>
            </a:pPr>
            <a:endParaRPr lang="en-US"/>
          </a:p>
        </p:txBody>
      </p:sp>
      <p:sp>
        <p:nvSpPr>
          <p:cNvPr id="3" name="Content Placeholder 2">
            <a:extLst>
              <a:ext uri="{FF2B5EF4-FFF2-40B4-BE49-F238E27FC236}">
                <a16:creationId xmlns:a16="http://schemas.microsoft.com/office/drawing/2014/main" id="{2350C024-FCBF-437C-B2B2-14309C965D5F}"/>
              </a:ext>
            </a:extLst>
          </p:cNvPr>
          <p:cNvSpPr>
            <a:spLocks noGrp="1"/>
          </p:cNvSpPr>
          <p:nvPr>
            <p:ph idx="1"/>
          </p:nvPr>
        </p:nvSpPr>
        <p:spPr>
          <a:xfrm>
            <a:off x="457200" y="685800"/>
            <a:ext cx="8229600" cy="4530725"/>
          </a:xfrm>
        </p:spPr>
        <p:txBody>
          <a:bodyPr/>
          <a:lstStyle/>
          <a:p>
            <a:pPr>
              <a:defRPr/>
            </a:pPr>
            <a:r>
              <a:rPr lang="en-US" dirty="0"/>
              <a:t>     Today, I learned how Georgia contributed to WWI. First, being that Georgia is known for Cotton and agriculture, Georgia provided clothing and food to help with the war effort.  For example, “</a:t>
            </a:r>
            <a:r>
              <a:rPr lang="en-US" altLang="en-US" dirty="0"/>
              <a:t>Cotton grown in Georgia made uniforms and food was sent overseas to the troops.” (Caldwell 2018). I now know of at least two ways that Georgia contributed to the war effort. </a:t>
            </a:r>
          </a:p>
          <a:p>
            <a:pPr>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9D964-2CCB-4131-A895-BDC8D0BA2E50}"/>
              </a:ext>
            </a:extLst>
          </p:cNvPr>
          <p:cNvSpPr>
            <a:spLocks noGrp="1"/>
          </p:cNvSpPr>
          <p:nvPr>
            <p:ph type="title"/>
          </p:nvPr>
        </p:nvSpPr>
        <p:spPr/>
        <p:txBody>
          <a:bodyPr/>
          <a:lstStyle/>
          <a:p>
            <a:pPr>
              <a:defRPr/>
            </a:pPr>
            <a:r>
              <a:rPr lang="en-US" dirty="0"/>
              <a:t>M.A.I.N: Conflict in Europe</a:t>
            </a:r>
          </a:p>
        </p:txBody>
      </p:sp>
      <p:sp>
        <p:nvSpPr>
          <p:cNvPr id="3" name="Content Placeholder 2">
            <a:extLst>
              <a:ext uri="{FF2B5EF4-FFF2-40B4-BE49-F238E27FC236}">
                <a16:creationId xmlns:a16="http://schemas.microsoft.com/office/drawing/2014/main" id="{DE84581F-FAF1-4B70-8873-7397D90EA610}"/>
              </a:ext>
            </a:extLst>
          </p:cNvPr>
          <p:cNvSpPr>
            <a:spLocks noGrp="1"/>
          </p:cNvSpPr>
          <p:nvPr>
            <p:ph idx="1"/>
          </p:nvPr>
        </p:nvSpPr>
        <p:spPr/>
        <p:txBody>
          <a:bodyPr/>
          <a:lstStyle/>
          <a:p>
            <a:pPr>
              <a:defRPr/>
            </a:pPr>
            <a:r>
              <a:rPr lang="en-US" dirty="0"/>
              <a:t>Militarism-</a:t>
            </a:r>
          </a:p>
          <a:p>
            <a:pPr>
              <a:defRPr/>
            </a:pPr>
            <a:r>
              <a:rPr lang="en-US" dirty="0"/>
              <a:t>Alliances</a:t>
            </a:r>
          </a:p>
          <a:p>
            <a:pPr>
              <a:defRPr/>
            </a:pPr>
            <a:r>
              <a:rPr lang="en-US" dirty="0"/>
              <a:t>Imperialism</a:t>
            </a:r>
          </a:p>
          <a:p>
            <a:pPr>
              <a:defRPr/>
            </a:pPr>
            <a:r>
              <a:rPr lang="en-US" dirty="0"/>
              <a:t>Nationalism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1F481-4758-40C9-8A5D-437331FED583}"/>
              </a:ext>
            </a:extLst>
          </p:cNvPr>
          <p:cNvSpPr>
            <a:spLocks noGrp="1"/>
          </p:cNvSpPr>
          <p:nvPr>
            <p:ph type="title"/>
          </p:nvPr>
        </p:nvSpPr>
        <p:spPr/>
        <p:txBody>
          <a:bodyPr/>
          <a:lstStyle/>
          <a:p>
            <a:pPr>
              <a:defRPr/>
            </a:pPr>
            <a:endParaRPr lang="en-US"/>
          </a:p>
        </p:txBody>
      </p:sp>
      <p:sp>
        <p:nvSpPr>
          <p:cNvPr id="3" name="Content Placeholder 2">
            <a:extLst>
              <a:ext uri="{FF2B5EF4-FFF2-40B4-BE49-F238E27FC236}">
                <a16:creationId xmlns:a16="http://schemas.microsoft.com/office/drawing/2014/main" id="{A8819BD8-9363-467C-8E08-3E8783E729AE}"/>
              </a:ext>
            </a:extLst>
          </p:cNvPr>
          <p:cNvSpPr>
            <a:spLocks noGrp="1"/>
          </p:cNvSpPr>
          <p:nvPr>
            <p:ph idx="1"/>
          </p:nvPr>
        </p:nvSpPr>
        <p:spPr>
          <a:xfrm>
            <a:off x="457200" y="228600"/>
            <a:ext cx="8229600" cy="6553200"/>
          </a:xfrm>
        </p:spPr>
        <p:txBody>
          <a:bodyPr/>
          <a:lstStyle/>
          <a:p>
            <a:pPr>
              <a:defRPr/>
            </a:pPr>
            <a:r>
              <a:rPr lang="en-US" sz="2000" dirty="0"/>
              <a:t>R-RESTATE</a:t>
            </a:r>
          </a:p>
          <a:p>
            <a:pPr>
              <a:defRPr/>
            </a:pPr>
            <a:r>
              <a:rPr lang="en-US" sz="2000" dirty="0"/>
              <a:t>A-ANSWER-STARTS WITH TRANSSTION WORD</a:t>
            </a:r>
          </a:p>
          <a:p>
            <a:pPr>
              <a:defRPr/>
            </a:pPr>
            <a:r>
              <a:rPr lang="en-US" sz="2000" dirty="0"/>
              <a:t>C-CITE-STARTS WITH A TEXT EVIDENCE TERM</a:t>
            </a:r>
          </a:p>
          <a:p>
            <a:pPr>
              <a:defRPr/>
            </a:pPr>
            <a:r>
              <a:rPr lang="en-US" sz="2000" dirty="0"/>
              <a:t>E-XPLAIN-CLOSING STATEMENT RE-EXPLAINING. </a:t>
            </a:r>
          </a:p>
          <a:p>
            <a:pPr>
              <a:defRPr/>
            </a:pPr>
            <a:r>
              <a:rPr lang="en-US" sz="2000" b="1" dirty="0"/>
              <a:t>   ****HOW MUCH DAMAGE DID THE BOLL-WEEVIL CAUSE DURING THE EARLY 19</a:t>
            </a:r>
            <a:r>
              <a:rPr lang="en-US" sz="2000" b="1" baseline="30000" dirty="0"/>
              <a:t>TH</a:t>
            </a:r>
            <a:r>
              <a:rPr lang="en-US" sz="2000" b="1" dirty="0"/>
              <a:t> CENTURY?</a:t>
            </a:r>
          </a:p>
          <a:p>
            <a:pPr eaLnBrk="1" hangingPunct="1">
              <a:defRPr/>
            </a:pPr>
            <a:r>
              <a:rPr lang="en-US" sz="2000" dirty="0"/>
              <a:t>1920’s- GA is not enjoying America’s prosperity</a:t>
            </a:r>
          </a:p>
          <a:p>
            <a:pPr eaLnBrk="1" hangingPunct="1">
              <a:defRPr/>
            </a:pPr>
            <a:r>
              <a:rPr lang="en-US" sz="2000" dirty="0"/>
              <a:t>Boll weevil: small beetle that hatches in the cotton flower- </a:t>
            </a:r>
          </a:p>
          <a:p>
            <a:pPr lvl="1" eaLnBrk="1" hangingPunct="1">
              <a:defRPr/>
            </a:pPr>
            <a:r>
              <a:rPr lang="en-US" sz="2000" dirty="0"/>
              <a:t>Causes&gt; Came from Mexico and Causes&gt;migrated into the southern states 1892</a:t>
            </a:r>
          </a:p>
          <a:p>
            <a:pPr lvl="1" eaLnBrk="1" hangingPunct="1">
              <a:defRPr/>
            </a:pPr>
            <a:r>
              <a:rPr lang="en-US" sz="2000" dirty="0">
                <a:effectLst/>
              </a:rPr>
              <a:t>Cause&gt;eats the buds  out of the cotton plants</a:t>
            </a:r>
            <a:endParaRPr lang="en-US" sz="2000" dirty="0"/>
          </a:p>
          <a:p>
            <a:pPr lvl="1" eaLnBrk="1" hangingPunct="1">
              <a:defRPr/>
            </a:pPr>
            <a:r>
              <a:rPr lang="en-US" sz="2000" dirty="0"/>
              <a:t>Effects: Destroyed thousands of acres of cotton (production drops from 2.8 million bales to 600,000)</a:t>
            </a:r>
          </a:p>
          <a:p>
            <a:pPr lvl="1" eaLnBrk="1" hangingPunct="1">
              <a:defRPr/>
            </a:pPr>
            <a:r>
              <a:rPr lang="en-US" sz="2000" dirty="0"/>
              <a:t>Many African Americans moved North/loss of jobs</a:t>
            </a:r>
          </a:p>
          <a:p>
            <a:pPr lvl="1" eaLnBrk="1" hangingPunct="1">
              <a:defRPr/>
            </a:pPr>
            <a:r>
              <a:rPr lang="en-US" sz="2000" dirty="0"/>
              <a:t>Farmers were forced to diversify crops</a:t>
            </a:r>
          </a:p>
          <a:p>
            <a:pPr lvl="1" eaLnBrk="1" hangingPunct="1">
              <a:defRPr/>
            </a:pPr>
            <a:r>
              <a:rPr lang="en-US" sz="2000" dirty="0">
                <a:effectLst/>
              </a:rPr>
              <a:t>$300 million in damage annually/$15 billion during the twentieth century.</a:t>
            </a:r>
            <a:endParaRPr lang="en-US" sz="2000" dirty="0"/>
          </a:p>
          <a:p>
            <a:pPr>
              <a:defRPr/>
            </a:pPr>
            <a:endParaRPr lang="en-US" sz="1800" b="1" dirty="0"/>
          </a:p>
          <a:p>
            <a:pPr marL="0" indent="0">
              <a:buFont typeface="Wingdings" panose="05000000000000000000" pitchFamily="2" charset="2"/>
              <a:buNone/>
              <a:defRPr/>
            </a:pPr>
            <a:endParaRPr lang="en-US" sz="20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D4D44-D617-4D89-83E1-E382BCA7C438}"/>
              </a:ext>
            </a:extLst>
          </p:cNvPr>
          <p:cNvSpPr>
            <a:spLocks noGrp="1"/>
          </p:cNvSpPr>
          <p:nvPr>
            <p:ph type="title"/>
          </p:nvPr>
        </p:nvSpPr>
        <p:spPr>
          <a:xfrm>
            <a:off x="457200" y="-457200"/>
            <a:ext cx="8229600" cy="1143000"/>
          </a:xfrm>
        </p:spPr>
        <p:txBody>
          <a:bodyPr/>
          <a:lstStyle/>
          <a:p>
            <a:pPr>
              <a:defRPr/>
            </a:pPr>
            <a:r>
              <a:rPr lang="en-US" sz="1400" dirty="0"/>
              <a:t>Collaborative Research  Pace Drill Due At The End of Class</a:t>
            </a:r>
            <a:r>
              <a:rPr lang="en-US" sz="1400" dirty="0">
                <a:sym typeface="Wingdings" panose="05000000000000000000" pitchFamily="2" charset="2"/>
              </a:rPr>
              <a:t></a:t>
            </a:r>
            <a:endParaRPr lang="en-US" sz="1400" dirty="0"/>
          </a:p>
        </p:txBody>
      </p:sp>
      <p:sp>
        <p:nvSpPr>
          <p:cNvPr id="3" name="Content Placeholder 2">
            <a:extLst>
              <a:ext uri="{FF2B5EF4-FFF2-40B4-BE49-F238E27FC236}">
                <a16:creationId xmlns:a16="http://schemas.microsoft.com/office/drawing/2014/main" id="{7AD5F402-B5FE-464F-B39D-B18BB6FD3C83}"/>
              </a:ext>
            </a:extLst>
          </p:cNvPr>
          <p:cNvSpPr>
            <a:spLocks noGrp="1"/>
          </p:cNvSpPr>
          <p:nvPr>
            <p:ph idx="1"/>
          </p:nvPr>
        </p:nvSpPr>
        <p:spPr>
          <a:xfrm>
            <a:off x="457200" y="381000"/>
            <a:ext cx="8229600" cy="4530725"/>
          </a:xfrm>
        </p:spPr>
        <p:txBody>
          <a:bodyPr/>
          <a:lstStyle/>
          <a:p>
            <a:pPr>
              <a:defRPr/>
            </a:pPr>
            <a:r>
              <a:rPr lang="en-US" dirty="0"/>
              <a:t>Google&gt;Title&gt; “Boll Weevil” #1</a:t>
            </a:r>
          </a:p>
          <a:p>
            <a:pPr>
              <a:defRPr/>
            </a:pPr>
            <a:r>
              <a:rPr lang="en-US" dirty="0"/>
              <a:t>What is it? #2</a:t>
            </a:r>
          </a:p>
          <a:p>
            <a:pPr>
              <a:defRPr/>
            </a:pPr>
            <a:r>
              <a:rPr lang="en-US" dirty="0"/>
              <a:t> What did it do? #3</a:t>
            </a:r>
          </a:p>
          <a:p>
            <a:pPr>
              <a:defRPr/>
            </a:pPr>
            <a:r>
              <a:rPr lang="en-US" dirty="0"/>
              <a:t>When did it appear? #4 </a:t>
            </a:r>
          </a:p>
          <a:p>
            <a:pPr>
              <a:defRPr/>
            </a:pPr>
            <a:r>
              <a:rPr lang="en-US" dirty="0"/>
              <a:t>Where did it come from? #5</a:t>
            </a:r>
          </a:p>
          <a:p>
            <a:pPr>
              <a:defRPr/>
            </a:pPr>
            <a:r>
              <a:rPr lang="en-US" dirty="0"/>
              <a:t>How much damage it cause? #6</a:t>
            </a:r>
          </a:p>
          <a:p>
            <a:pPr>
              <a:defRPr/>
            </a:pPr>
            <a:r>
              <a:rPr lang="en-US" dirty="0"/>
              <a:t>Draw ONE  illustration #7 </a:t>
            </a:r>
          </a:p>
          <a:p>
            <a:pPr>
              <a:defRPr/>
            </a:pPr>
            <a:r>
              <a:rPr lang="en-US" dirty="0"/>
              <a:t>List one other interesting fact</a:t>
            </a:r>
            <a:r>
              <a:rPr lang="en-US" dirty="0">
                <a:sym typeface="Wingdings" panose="05000000000000000000" pitchFamily="2" charset="2"/>
              </a:rPr>
              <a:t> #8</a:t>
            </a:r>
          </a:p>
          <a:p>
            <a:pPr>
              <a:defRPr/>
            </a:pPr>
            <a:r>
              <a:rPr lang="en-US" dirty="0">
                <a:sym typeface="Wingdings" panose="05000000000000000000" pitchFamily="2" charset="2"/>
              </a:rPr>
              <a:t>Create one choice thinking map/So What/So why #9</a:t>
            </a:r>
          </a:p>
          <a:p>
            <a:pPr marL="0" indent="0">
              <a:buFont typeface="Wingdings" panose="05000000000000000000" pitchFamily="2" charset="2"/>
              <a:buNone/>
              <a:defRP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53D20-4D23-41A8-98E2-88B14887C313}"/>
              </a:ext>
            </a:extLst>
          </p:cNvPr>
          <p:cNvSpPr>
            <a:spLocks noGrp="1"/>
          </p:cNvSpPr>
          <p:nvPr>
            <p:ph type="title"/>
          </p:nvPr>
        </p:nvSpPr>
        <p:spPr/>
        <p:txBody>
          <a:bodyPr/>
          <a:lstStyle/>
          <a:p>
            <a:pPr>
              <a:defRPr/>
            </a:pPr>
            <a:r>
              <a:rPr lang="en-US" dirty="0"/>
              <a:t>1932 picking cotton </a:t>
            </a:r>
          </a:p>
        </p:txBody>
      </p:sp>
      <p:pic>
        <p:nvPicPr>
          <p:cNvPr id="4" name="Content Placeholder 3">
            <a:extLst>
              <a:ext uri="{FF2B5EF4-FFF2-40B4-BE49-F238E27FC236}">
                <a16:creationId xmlns:a16="http://schemas.microsoft.com/office/drawing/2014/main" id="{D4C26A88-172D-44D0-8EE5-7DBDA02D5BCB}"/>
              </a:ext>
            </a:extLst>
          </p:cNvPr>
          <p:cNvPicPr>
            <a:picLocks noGrp="1" noChangeAspect="1"/>
          </p:cNvPicPr>
          <p:nvPr>
            <p:ph idx="1"/>
          </p:nvPr>
        </p:nvPicPr>
        <p:blipFill>
          <a:blip r:embed="rId2"/>
          <a:stretch>
            <a:fillRect/>
          </a:stretch>
        </p:blipFill>
        <p:spPr>
          <a:xfrm>
            <a:off x="76200" y="1524000"/>
            <a:ext cx="9144000" cy="5334000"/>
          </a:xfrm>
          <a:ln w="38100">
            <a:solidFill>
              <a:schemeClr val="tx1"/>
            </a:solidFill>
          </a:ln>
          <a:effectLst>
            <a:outerShdw blurRad="292100" dist="139700" dir="2700000" algn="tl" rotWithShape="0">
              <a:srgbClr val="333333">
                <a:alpha val="65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86ED1-3421-4353-9ED7-AFB82D8811FF}"/>
              </a:ext>
            </a:extLst>
          </p:cNvPr>
          <p:cNvSpPr>
            <a:spLocks noGrp="1"/>
          </p:cNvSpPr>
          <p:nvPr>
            <p:ph type="title"/>
          </p:nvPr>
        </p:nvSpPr>
        <p:spPr/>
        <p:txBody>
          <a:bodyPr/>
          <a:lstStyle/>
          <a:p>
            <a:pPr>
              <a:defRPr/>
            </a:pPr>
            <a:r>
              <a:rPr lang="en-US" sz="4800" dirty="0">
                <a:solidFill>
                  <a:schemeClr val="tx1"/>
                </a:solidFill>
                <a:latin typeface="KBScaredStraight" panose="02000603000000000000" pitchFamily="2" charset="0"/>
                <a:ea typeface="KBScaredStraight" panose="02000603000000000000" pitchFamily="2" charset="0"/>
              </a:rPr>
              <a:t>Boll Weevil</a:t>
            </a:r>
            <a:br>
              <a:rPr lang="en-US" sz="1800" dirty="0">
                <a:solidFill>
                  <a:sysClr val="windowText" lastClr="000000"/>
                </a:solidFill>
                <a:latin typeface="KBScaredStraight" panose="02000603000000000000" pitchFamily="2" charset="0"/>
                <a:ea typeface="KBScaredStraight" panose="02000603000000000000" pitchFamily="2" charset="0"/>
              </a:rPr>
            </a:br>
            <a:endParaRPr lang="en-US" sz="1800" dirty="0">
              <a:solidFill>
                <a:schemeClr val="tx1"/>
              </a:solidFill>
            </a:endParaRPr>
          </a:p>
        </p:txBody>
      </p:sp>
      <p:pic>
        <p:nvPicPr>
          <p:cNvPr id="4" name="Content Placeholder 3">
            <a:extLst>
              <a:ext uri="{FF2B5EF4-FFF2-40B4-BE49-F238E27FC236}">
                <a16:creationId xmlns:a16="http://schemas.microsoft.com/office/drawing/2014/main" id="{0B620BEE-ACE7-40BC-999E-7B77A9410A3C}"/>
              </a:ext>
            </a:extLst>
          </p:cNvPr>
          <p:cNvPicPr>
            <a:picLocks noGrp="1" noChangeAspect="1"/>
          </p:cNvPicPr>
          <p:nvPr>
            <p:ph idx="1"/>
          </p:nvPr>
        </p:nvPicPr>
        <p:blipFill>
          <a:blip r:embed="rId2"/>
          <a:stretch>
            <a:fillRect/>
          </a:stretch>
        </p:blipFill>
        <p:spPr>
          <a:xfrm>
            <a:off x="-152400" y="1524000"/>
            <a:ext cx="9372600" cy="5507038"/>
          </a:xfrm>
          <a:ln w="38100">
            <a:solidFill>
              <a:schemeClr val="tx1"/>
            </a:solidFill>
          </a:ln>
          <a:effectLst>
            <a:outerShdw blurRad="292100" dist="139700" dir="2700000" algn="tl" rotWithShape="0">
              <a:srgbClr val="333333">
                <a:alpha val="65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C34ACA5-F147-4822-896B-9D2BB63781A2}"/>
              </a:ext>
            </a:extLst>
          </p:cNvPr>
          <p:cNvSpPr>
            <a:spLocks noGrp="1" noChangeArrowheads="1"/>
          </p:cNvSpPr>
          <p:nvPr>
            <p:ph type="title"/>
          </p:nvPr>
        </p:nvSpPr>
        <p:spPr>
          <a:xfrm>
            <a:off x="457200" y="-304800"/>
            <a:ext cx="8229600" cy="1143000"/>
          </a:xfrm>
        </p:spPr>
        <p:txBody>
          <a:bodyPr/>
          <a:lstStyle/>
          <a:p>
            <a:pPr eaLnBrk="1" hangingPunct="1">
              <a:defRPr/>
            </a:pPr>
            <a:r>
              <a:rPr lang="en-US" sz="1600" dirty="0">
                <a:effectLst/>
              </a:rPr>
              <a:t>. A) Describe the impact of the </a:t>
            </a:r>
            <a:r>
              <a:rPr lang="en-US" sz="1600" b="1" u="sng" dirty="0">
                <a:effectLst/>
              </a:rPr>
              <a:t>boll weevil </a:t>
            </a:r>
            <a:r>
              <a:rPr lang="en-US" sz="1600" dirty="0">
                <a:effectLst/>
              </a:rPr>
              <a:t>and drought on Georgia </a:t>
            </a:r>
            <a:endParaRPr lang="en-US" sz="1600" dirty="0"/>
          </a:p>
        </p:txBody>
      </p:sp>
      <p:sp>
        <p:nvSpPr>
          <p:cNvPr id="3075" name="Rectangle 3">
            <a:extLst>
              <a:ext uri="{FF2B5EF4-FFF2-40B4-BE49-F238E27FC236}">
                <a16:creationId xmlns:a16="http://schemas.microsoft.com/office/drawing/2014/main" id="{A87B37E2-E362-4D53-BAE7-E05F78B5BDE3}"/>
              </a:ext>
            </a:extLst>
          </p:cNvPr>
          <p:cNvSpPr>
            <a:spLocks noGrp="1" noChangeArrowheads="1"/>
          </p:cNvSpPr>
          <p:nvPr>
            <p:ph type="body" idx="1"/>
          </p:nvPr>
        </p:nvSpPr>
        <p:spPr>
          <a:xfrm>
            <a:off x="457200" y="381000"/>
            <a:ext cx="8229600" cy="6629400"/>
          </a:xfrm>
        </p:spPr>
        <p:txBody>
          <a:bodyPr/>
          <a:lstStyle/>
          <a:p>
            <a:pPr eaLnBrk="1" hangingPunct="1">
              <a:defRPr/>
            </a:pPr>
            <a:r>
              <a:rPr lang="en-US" sz="2400" dirty="0"/>
              <a:t>1920’s- GA is not enjoying America’s prosperity</a:t>
            </a:r>
          </a:p>
          <a:p>
            <a:pPr eaLnBrk="1" hangingPunct="1">
              <a:defRPr/>
            </a:pPr>
            <a:r>
              <a:rPr lang="en-US" sz="2400" dirty="0"/>
              <a:t>Boll weevil: small beetle that hatches in the cotton flower- </a:t>
            </a:r>
          </a:p>
          <a:p>
            <a:pPr lvl="1" eaLnBrk="1" hangingPunct="1">
              <a:defRPr/>
            </a:pPr>
            <a:r>
              <a:rPr lang="en-US" sz="2400" dirty="0"/>
              <a:t>Causes&gt; Came from Mexico and Causes&gt;migrated into the southern states 1892</a:t>
            </a:r>
          </a:p>
          <a:p>
            <a:pPr lvl="1" eaLnBrk="1" hangingPunct="1">
              <a:defRPr/>
            </a:pPr>
            <a:r>
              <a:rPr lang="en-US" sz="2400" dirty="0">
                <a:effectLst/>
              </a:rPr>
              <a:t>Cause&gt;eats the buds  out of the cotton plants</a:t>
            </a:r>
            <a:endParaRPr lang="en-US" sz="2400" dirty="0"/>
          </a:p>
          <a:p>
            <a:pPr lvl="1" eaLnBrk="1" hangingPunct="1">
              <a:defRPr/>
            </a:pPr>
            <a:r>
              <a:rPr lang="en-US" sz="2400" dirty="0"/>
              <a:t>Effects: Destroyed thousands of acres of cotton (production drops from 2.8 million bales to 600,000)</a:t>
            </a:r>
          </a:p>
          <a:p>
            <a:pPr lvl="1" eaLnBrk="1" hangingPunct="1">
              <a:defRPr/>
            </a:pPr>
            <a:r>
              <a:rPr lang="en-US" sz="2400" dirty="0"/>
              <a:t>Many African Americans moved North/loss of jobs</a:t>
            </a:r>
          </a:p>
          <a:p>
            <a:pPr lvl="1" eaLnBrk="1" hangingPunct="1">
              <a:defRPr/>
            </a:pPr>
            <a:r>
              <a:rPr lang="en-US" sz="2400" dirty="0"/>
              <a:t>Farmers were forced to diversify crops</a:t>
            </a:r>
          </a:p>
          <a:p>
            <a:pPr lvl="1" eaLnBrk="1" hangingPunct="1">
              <a:defRPr/>
            </a:pPr>
            <a:r>
              <a:rPr lang="en-US" sz="2400" dirty="0">
                <a:effectLst/>
              </a:rPr>
              <a:t>$300 million in damage annually/$15 billion during the twentieth century.</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 calcmode="lin" valueType="num">
                                      <p:cBhvr additive="base">
                                        <p:cTn id="17"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07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075">
                                            <p:txEl>
                                              <p:pRg st="3" end="3"/>
                                            </p:txEl>
                                          </p:spTgt>
                                        </p:tgtEl>
                                        <p:attrNameLst>
                                          <p:attrName>style.visibility</p:attrName>
                                        </p:attrNameLst>
                                      </p:cBhvr>
                                      <p:to>
                                        <p:strVal val="visible"/>
                                      </p:to>
                                    </p:set>
                                    <p:anim calcmode="lin" valueType="num">
                                      <p:cBhvr additive="base">
                                        <p:cTn id="21"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07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075">
                                            <p:txEl>
                                              <p:pRg st="4" end="4"/>
                                            </p:txEl>
                                          </p:spTgt>
                                        </p:tgtEl>
                                        <p:attrNameLst>
                                          <p:attrName>style.visibility</p:attrName>
                                        </p:attrNameLst>
                                      </p:cBhvr>
                                      <p:to>
                                        <p:strVal val="visible"/>
                                      </p:to>
                                    </p:set>
                                    <p:anim calcmode="lin" valueType="num">
                                      <p:cBhvr additive="base">
                                        <p:cTn id="25"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075">
                                            <p:txEl>
                                              <p:pRg st="5" end="5"/>
                                            </p:txEl>
                                          </p:spTgt>
                                        </p:tgtEl>
                                        <p:attrNameLst>
                                          <p:attrName>style.visibility</p:attrName>
                                        </p:attrNameLst>
                                      </p:cBhvr>
                                      <p:to>
                                        <p:strVal val="visible"/>
                                      </p:to>
                                    </p:set>
                                    <p:anim calcmode="lin" valueType="num">
                                      <p:cBhvr additive="base">
                                        <p:cTn id="29"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07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075">
                                            <p:txEl>
                                              <p:pRg st="6" end="6"/>
                                            </p:txEl>
                                          </p:spTgt>
                                        </p:tgtEl>
                                        <p:attrNameLst>
                                          <p:attrName>style.visibility</p:attrName>
                                        </p:attrNameLst>
                                      </p:cBhvr>
                                      <p:to>
                                        <p:strVal val="visible"/>
                                      </p:to>
                                    </p:set>
                                    <p:anim calcmode="lin" valueType="num">
                                      <p:cBhvr additive="base">
                                        <p:cTn id="33"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075">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075">
                                            <p:txEl>
                                              <p:pRg st="7" end="7"/>
                                            </p:txEl>
                                          </p:spTgt>
                                        </p:tgtEl>
                                        <p:attrNameLst>
                                          <p:attrName>style.visibility</p:attrName>
                                        </p:attrNameLst>
                                      </p:cBhvr>
                                      <p:to>
                                        <p:strVal val="visible"/>
                                      </p:to>
                                    </p:set>
                                    <p:anim calcmode="lin" valueType="num">
                                      <p:cBhvr additive="base">
                                        <p:cTn id="37" dur="500" fill="hold"/>
                                        <p:tgtEl>
                                          <p:spTgt spid="307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14663-DF8C-4EE6-B286-EE75E5293D0E}"/>
              </a:ext>
            </a:extLst>
          </p:cNvPr>
          <p:cNvSpPr>
            <a:spLocks noGrp="1"/>
          </p:cNvSpPr>
          <p:nvPr>
            <p:ph type="title"/>
          </p:nvPr>
        </p:nvSpPr>
        <p:spPr>
          <a:xfrm>
            <a:off x="457200" y="-304800"/>
            <a:ext cx="8229600" cy="1143000"/>
          </a:xfrm>
        </p:spPr>
        <p:txBody>
          <a:bodyPr/>
          <a:lstStyle/>
          <a:p>
            <a:pPr>
              <a:defRPr/>
            </a:pPr>
            <a:r>
              <a:rPr lang="en-US" sz="1800" dirty="0"/>
              <a:t>Cause and Effect of the: </a:t>
            </a:r>
            <a:r>
              <a:rPr lang="en-US" sz="1800" dirty="0">
                <a:solidFill>
                  <a:schemeClr val="tx1"/>
                </a:solidFill>
                <a:latin typeface="KBScaredStraight" panose="02000603000000000000" pitchFamily="2" charset="0"/>
                <a:ea typeface="KBScaredStraight" panose="02000603000000000000" pitchFamily="2" charset="0"/>
              </a:rPr>
              <a:t>Boll Weevil</a:t>
            </a:r>
            <a:endParaRPr lang="en-US" sz="1800" dirty="0"/>
          </a:p>
        </p:txBody>
      </p:sp>
      <p:pic>
        <p:nvPicPr>
          <p:cNvPr id="56323" name="Content Placeholder 3">
            <a:extLst>
              <a:ext uri="{FF2B5EF4-FFF2-40B4-BE49-F238E27FC236}">
                <a16:creationId xmlns:a16="http://schemas.microsoft.com/office/drawing/2014/main" id="{FBFB3A93-15CA-4EBF-A265-7BC693A5BBB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533400"/>
            <a:ext cx="9372600" cy="624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E14779D-B818-4750-A0C5-8DEE455DDB1F}"/>
              </a:ext>
            </a:extLst>
          </p:cNvPr>
          <p:cNvSpPr txBox="1"/>
          <p:nvPr/>
        </p:nvSpPr>
        <p:spPr>
          <a:xfrm>
            <a:off x="3352800" y="3124200"/>
            <a:ext cx="2227263" cy="369888"/>
          </a:xfrm>
          <a:prstGeom prst="rect">
            <a:avLst/>
          </a:prstGeom>
          <a:noFill/>
        </p:spPr>
        <p:txBody>
          <a:bodyPr wrap="none">
            <a:spAutoFit/>
          </a:bodyPr>
          <a:lstStyle/>
          <a:p>
            <a:pPr>
              <a:defRPr/>
            </a:pPr>
            <a:r>
              <a:rPr lang="en-US" dirty="0">
                <a:solidFill>
                  <a:schemeClr val="bg2">
                    <a:lumMod val="60000"/>
                    <a:lumOff val="40000"/>
                  </a:schemeClr>
                </a:solidFill>
              </a:rPr>
              <a:t>THE BOLL WEEVIL</a:t>
            </a:r>
          </a:p>
        </p:txBody>
      </p:sp>
      <p:sp>
        <p:nvSpPr>
          <p:cNvPr id="56325" name="TextBox 6">
            <a:extLst>
              <a:ext uri="{FF2B5EF4-FFF2-40B4-BE49-F238E27FC236}">
                <a16:creationId xmlns:a16="http://schemas.microsoft.com/office/drawing/2014/main" id="{A326BAC6-F9DB-4864-B98D-C8C08E6D6E4D}"/>
              </a:ext>
            </a:extLst>
          </p:cNvPr>
          <p:cNvSpPr txBox="1">
            <a:spLocks noChangeArrowheads="1"/>
          </p:cNvSpPr>
          <p:nvPr/>
        </p:nvSpPr>
        <p:spPr bwMode="auto">
          <a:xfrm>
            <a:off x="304800" y="990600"/>
            <a:ext cx="1133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800">
                <a:solidFill>
                  <a:srgbClr val="92D050"/>
                </a:solidFill>
              </a:rPr>
              <a:t>CAUSES</a:t>
            </a:r>
          </a:p>
        </p:txBody>
      </p:sp>
      <p:sp>
        <p:nvSpPr>
          <p:cNvPr id="56326" name="TextBox 7">
            <a:extLst>
              <a:ext uri="{FF2B5EF4-FFF2-40B4-BE49-F238E27FC236}">
                <a16:creationId xmlns:a16="http://schemas.microsoft.com/office/drawing/2014/main" id="{AF448F23-6A77-4AA1-BC21-AF66C394DA73}"/>
              </a:ext>
            </a:extLst>
          </p:cNvPr>
          <p:cNvSpPr txBox="1">
            <a:spLocks noChangeArrowheads="1"/>
          </p:cNvSpPr>
          <p:nvPr/>
        </p:nvSpPr>
        <p:spPr bwMode="auto">
          <a:xfrm>
            <a:off x="7620000" y="990600"/>
            <a:ext cx="1236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800">
                <a:solidFill>
                  <a:srgbClr val="FF0000"/>
                </a:solidFill>
              </a:rPr>
              <a:t>EFFECTS</a:t>
            </a:r>
          </a:p>
        </p:txBody>
      </p:sp>
      <p:sp>
        <p:nvSpPr>
          <p:cNvPr id="56327" name="TextBox 8">
            <a:extLst>
              <a:ext uri="{FF2B5EF4-FFF2-40B4-BE49-F238E27FC236}">
                <a16:creationId xmlns:a16="http://schemas.microsoft.com/office/drawing/2014/main" id="{1D78FB96-E21C-4F9A-B152-71792B320E06}"/>
              </a:ext>
            </a:extLst>
          </p:cNvPr>
          <p:cNvSpPr txBox="1">
            <a:spLocks noChangeArrowheads="1"/>
          </p:cNvSpPr>
          <p:nvPr/>
        </p:nvSpPr>
        <p:spPr bwMode="auto">
          <a:xfrm>
            <a:off x="2514600" y="838200"/>
            <a:ext cx="4168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800">
                <a:solidFill>
                  <a:srgbClr val="7030A0"/>
                </a:solidFill>
              </a:rPr>
              <a:t>SO WHAT:______________________.</a:t>
            </a:r>
          </a:p>
        </p:txBody>
      </p:sp>
      <p:sp>
        <p:nvSpPr>
          <p:cNvPr id="56328" name="TextBox 9">
            <a:extLst>
              <a:ext uri="{FF2B5EF4-FFF2-40B4-BE49-F238E27FC236}">
                <a16:creationId xmlns:a16="http://schemas.microsoft.com/office/drawing/2014/main" id="{CD7F3E81-0C7E-41D1-BC72-6DD2D83588B0}"/>
              </a:ext>
            </a:extLst>
          </p:cNvPr>
          <p:cNvSpPr txBox="1">
            <a:spLocks noChangeArrowheads="1"/>
          </p:cNvSpPr>
          <p:nvPr/>
        </p:nvSpPr>
        <p:spPr bwMode="auto">
          <a:xfrm>
            <a:off x="2514600" y="5638800"/>
            <a:ext cx="4249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800">
                <a:solidFill>
                  <a:srgbClr val="00B050"/>
                </a:solidFill>
              </a:rPr>
              <a:t>SO WHY:_______________________. </a:t>
            </a:r>
            <a:endParaRPr lang="en-US" altLang="en-US" sz="1800">
              <a:solidFill>
                <a:srgbClr val="C00000"/>
              </a:solidFill>
            </a:endParaRPr>
          </a:p>
        </p:txBody>
      </p:sp>
      <p:sp>
        <p:nvSpPr>
          <p:cNvPr id="56329" name="Cloud Callout 10">
            <a:extLst>
              <a:ext uri="{FF2B5EF4-FFF2-40B4-BE49-F238E27FC236}">
                <a16:creationId xmlns:a16="http://schemas.microsoft.com/office/drawing/2014/main" id="{E81AF692-5744-43E1-BA64-7A1C9F786AD3}"/>
              </a:ext>
            </a:extLst>
          </p:cNvPr>
          <p:cNvSpPr>
            <a:spLocks noChangeArrowheads="1"/>
          </p:cNvSpPr>
          <p:nvPr/>
        </p:nvSpPr>
        <p:spPr bwMode="auto">
          <a:xfrm>
            <a:off x="6324600" y="1673225"/>
            <a:ext cx="914400" cy="612775"/>
          </a:xfrm>
          <a:prstGeom prst="cloudCallout">
            <a:avLst>
              <a:gd name="adj1" fmla="val -20833"/>
              <a:gd name="adj2" fmla="val 625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6330" name="Cloud Callout 11">
            <a:extLst>
              <a:ext uri="{FF2B5EF4-FFF2-40B4-BE49-F238E27FC236}">
                <a16:creationId xmlns:a16="http://schemas.microsoft.com/office/drawing/2014/main" id="{578249F9-4686-4DD7-93BD-941103820DD6}"/>
              </a:ext>
            </a:extLst>
          </p:cNvPr>
          <p:cNvSpPr>
            <a:spLocks noChangeArrowheads="1"/>
          </p:cNvSpPr>
          <p:nvPr/>
        </p:nvSpPr>
        <p:spPr bwMode="auto">
          <a:xfrm>
            <a:off x="6324600" y="2892425"/>
            <a:ext cx="914400" cy="612775"/>
          </a:xfrm>
          <a:prstGeom prst="cloudCallout">
            <a:avLst>
              <a:gd name="adj1" fmla="val -20833"/>
              <a:gd name="adj2" fmla="val 625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6331" name="Cloud Callout 12">
            <a:extLst>
              <a:ext uri="{FF2B5EF4-FFF2-40B4-BE49-F238E27FC236}">
                <a16:creationId xmlns:a16="http://schemas.microsoft.com/office/drawing/2014/main" id="{26D92BB0-6DC1-4A2A-90EE-AD2A426270EA}"/>
              </a:ext>
            </a:extLst>
          </p:cNvPr>
          <p:cNvSpPr>
            <a:spLocks noChangeArrowheads="1"/>
          </p:cNvSpPr>
          <p:nvPr/>
        </p:nvSpPr>
        <p:spPr bwMode="auto">
          <a:xfrm>
            <a:off x="6400800" y="4340225"/>
            <a:ext cx="914400" cy="612775"/>
          </a:xfrm>
          <a:prstGeom prst="cloudCallout">
            <a:avLst>
              <a:gd name="adj1" fmla="val -20833"/>
              <a:gd name="adj2" fmla="val 625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928ECDB-DCD2-4745-B912-895F6A5898CF}"/>
              </a:ext>
            </a:extLst>
          </p:cNvPr>
          <p:cNvSpPr>
            <a:spLocks noGrp="1" noChangeArrowheads="1"/>
          </p:cNvSpPr>
          <p:nvPr>
            <p:ph type="title"/>
          </p:nvPr>
        </p:nvSpPr>
        <p:spPr>
          <a:xfrm>
            <a:off x="457200" y="-304800"/>
            <a:ext cx="8229600" cy="1143000"/>
          </a:xfrm>
        </p:spPr>
        <p:txBody>
          <a:bodyPr/>
          <a:lstStyle/>
          <a:p>
            <a:pPr eaLnBrk="1" hangingPunct="1">
              <a:defRPr/>
            </a:pPr>
            <a:r>
              <a:rPr lang="en-US" sz="1600" dirty="0">
                <a:effectLst/>
              </a:rPr>
              <a:t>. A) Describe the impact of the </a:t>
            </a:r>
            <a:r>
              <a:rPr lang="en-US" sz="1600" b="1" u="sng" dirty="0">
                <a:effectLst/>
              </a:rPr>
              <a:t>boll weevil </a:t>
            </a:r>
            <a:r>
              <a:rPr lang="en-US" sz="1600" dirty="0">
                <a:effectLst/>
              </a:rPr>
              <a:t>and drought on Georgia </a:t>
            </a:r>
            <a:endParaRPr lang="en-US" sz="1600" dirty="0"/>
          </a:p>
        </p:txBody>
      </p:sp>
      <p:sp>
        <p:nvSpPr>
          <p:cNvPr id="3075" name="Rectangle 3">
            <a:extLst>
              <a:ext uri="{FF2B5EF4-FFF2-40B4-BE49-F238E27FC236}">
                <a16:creationId xmlns:a16="http://schemas.microsoft.com/office/drawing/2014/main" id="{771C6F12-F12B-4EC1-886E-56620B627492}"/>
              </a:ext>
            </a:extLst>
          </p:cNvPr>
          <p:cNvSpPr>
            <a:spLocks noGrp="1" noChangeArrowheads="1"/>
          </p:cNvSpPr>
          <p:nvPr>
            <p:ph type="body" idx="1"/>
          </p:nvPr>
        </p:nvSpPr>
        <p:spPr>
          <a:xfrm>
            <a:off x="457200" y="381000"/>
            <a:ext cx="8229600" cy="6477000"/>
          </a:xfrm>
        </p:spPr>
        <p:txBody>
          <a:bodyPr/>
          <a:lstStyle/>
          <a:p>
            <a:pPr eaLnBrk="1" hangingPunct="1">
              <a:defRPr/>
            </a:pPr>
            <a:r>
              <a:rPr lang="en-US" sz="2400" dirty="0"/>
              <a:t>________- GA is not enjoying_________ prosperity</a:t>
            </a:r>
          </a:p>
          <a:p>
            <a:pPr eaLnBrk="1" hangingPunct="1">
              <a:defRPr/>
            </a:pPr>
            <a:r>
              <a:rPr lang="en-US" sz="2400" dirty="0"/>
              <a:t>________ weevil: small______ that_______ in the cotton flower- </a:t>
            </a:r>
          </a:p>
          <a:p>
            <a:pPr lvl="1" eaLnBrk="1" hangingPunct="1">
              <a:defRPr/>
            </a:pPr>
            <a:r>
              <a:rPr lang="en-US" sz="2400" dirty="0"/>
              <a:t>Came from_________ and migrated into the_______ states 1892</a:t>
            </a:r>
          </a:p>
          <a:p>
            <a:pPr lvl="1" eaLnBrk="1" hangingPunct="1">
              <a:defRPr/>
            </a:pPr>
            <a:r>
              <a:rPr lang="en-US" sz="2400" dirty="0">
                <a:effectLst/>
              </a:rPr>
              <a:t>eats the______  out of the cotton______</a:t>
            </a:r>
            <a:endParaRPr lang="en-US" sz="2400" dirty="0"/>
          </a:p>
          <a:p>
            <a:pPr lvl="1" eaLnBrk="1" hangingPunct="1">
              <a:defRPr/>
            </a:pPr>
            <a:r>
              <a:rPr lang="en-US" sz="2400" dirty="0"/>
              <a:t>Effect:_______ thousands of acres of______ (production drops from____ million_____ to 600,000)</a:t>
            </a:r>
          </a:p>
          <a:p>
            <a:pPr lvl="1" eaLnBrk="1" hangingPunct="1">
              <a:defRPr/>
            </a:pPr>
            <a:r>
              <a:rPr lang="en-US" sz="2400" dirty="0"/>
              <a:t>______ African_______ moved North/____ of jobs</a:t>
            </a:r>
          </a:p>
          <a:p>
            <a:pPr lvl="1" eaLnBrk="1" hangingPunct="1">
              <a:defRPr/>
            </a:pPr>
            <a:r>
              <a:rPr lang="en-US" sz="2400" dirty="0"/>
              <a:t>________ were forced to______ crops</a:t>
            </a:r>
          </a:p>
          <a:p>
            <a:pPr lvl="1" eaLnBrk="1" hangingPunct="1">
              <a:defRPr/>
            </a:pPr>
            <a:r>
              <a:rPr lang="en-US" sz="2400" dirty="0">
                <a:effectLst/>
              </a:rPr>
              <a:t>______ million in______ annually/$15_____ during the twentieth________.</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 calcmode="lin" valueType="num">
                                      <p:cBhvr additive="base">
                                        <p:cTn id="17"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07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075">
                                            <p:txEl>
                                              <p:pRg st="3" end="3"/>
                                            </p:txEl>
                                          </p:spTgt>
                                        </p:tgtEl>
                                        <p:attrNameLst>
                                          <p:attrName>style.visibility</p:attrName>
                                        </p:attrNameLst>
                                      </p:cBhvr>
                                      <p:to>
                                        <p:strVal val="visible"/>
                                      </p:to>
                                    </p:set>
                                    <p:anim calcmode="lin" valueType="num">
                                      <p:cBhvr additive="base">
                                        <p:cTn id="21"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07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075">
                                            <p:txEl>
                                              <p:pRg st="4" end="4"/>
                                            </p:txEl>
                                          </p:spTgt>
                                        </p:tgtEl>
                                        <p:attrNameLst>
                                          <p:attrName>style.visibility</p:attrName>
                                        </p:attrNameLst>
                                      </p:cBhvr>
                                      <p:to>
                                        <p:strVal val="visible"/>
                                      </p:to>
                                    </p:set>
                                    <p:anim calcmode="lin" valueType="num">
                                      <p:cBhvr additive="base">
                                        <p:cTn id="25"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075">
                                            <p:txEl>
                                              <p:pRg st="5" end="5"/>
                                            </p:txEl>
                                          </p:spTgt>
                                        </p:tgtEl>
                                        <p:attrNameLst>
                                          <p:attrName>style.visibility</p:attrName>
                                        </p:attrNameLst>
                                      </p:cBhvr>
                                      <p:to>
                                        <p:strVal val="visible"/>
                                      </p:to>
                                    </p:set>
                                    <p:anim calcmode="lin" valueType="num">
                                      <p:cBhvr additive="base">
                                        <p:cTn id="29"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07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075">
                                            <p:txEl>
                                              <p:pRg st="6" end="6"/>
                                            </p:txEl>
                                          </p:spTgt>
                                        </p:tgtEl>
                                        <p:attrNameLst>
                                          <p:attrName>style.visibility</p:attrName>
                                        </p:attrNameLst>
                                      </p:cBhvr>
                                      <p:to>
                                        <p:strVal val="visible"/>
                                      </p:to>
                                    </p:set>
                                    <p:anim calcmode="lin" valueType="num">
                                      <p:cBhvr additive="base">
                                        <p:cTn id="33"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075">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075">
                                            <p:txEl>
                                              <p:pRg st="7" end="7"/>
                                            </p:txEl>
                                          </p:spTgt>
                                        </p:tgtEl>
                                        <p:attrNameLst>
                                          <p:attrName>style.visibility</p:attrName>
                                        </p:attrNameLst>
                                      </p:cBhvr>
                                      <p:to>
                                        <p:strVal val="visible"/>
                                      </p:to>
                                    </p:set>
                                    <p:anim calcmode="lin" valueType="num">
                                      <p:cBhvr additive="base">
                                        <p:cTn id="37" dur="500" fill="hold"/>
                                        <p:tgtEl>
                                          <p:spTgt spid="307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A47F184-5769-4776-BC28-D8757B9E970F}"/>
              </a:ext>
            </a:extLst>
          </p:cNvPr>
          <p:cNvSpPr>
            <a:spLocks noGrp="1" noChangeArrowheads="1"/>
          </p:cNvSpPr>
          <p:nvPr>
            <p:ph type="title"/>
          </p:nvPr>
        </p:nvSpPr>
        <p:spPr/>
        <p:txBody>
          <a:bodyPr/>
          <a:lstStyle/>
          <a:p>
            <a:pPr eaLnBrk="1" hangingPunct="1">
              <a:defRPr/>
            </a:pPr>
            <a:r>
              <a:rPr lang="en-US" sz="1600" dirty="0">
                <a:effectLst/>
              </a:rPr>
              <a:t>. A) Describe the impact of the boll weevil and </a:t>
            </a:r>
            <a:r>
              <a:rPr lang="en-US" sz="1600" b="1" u="sng" dirty="0">
                <a:effectLst/>
              </a:rPr>
              <a:t>drought</a:t>
            </a:r>
            <a:r>
              <a:rPr lang="en-US" sz="1600" dirty="0">
                <a:effectLst/>
              </a:rPr>
              <a:t> on Georgia </a:t>
            </a:r>
            <a:endParaRPr lang="en-US" sz="1600" dirty="0"/>
          </a:p>
        </p:txBody>
      </p:sp>
      <p:sp>
        <p:nvSpPr>
          <p:cNvPr id="4099" name="Rectangle 3">
            <a:extLst>
              <a:ext uri="{FF2B5EF4-FFF2-40B4-BE49-F238E27FC236}">
                <a16:creationId xmlns:a16="http://schemas.microsoft.com/office/drawing/2014/main" id="{60C3C2DB-12FE-46C4-B606-BD7E2BC597D1}"/>
              </a:ext>
            </a:extLst>
          </p:cNvPr>
          <p:cNvSpPr>
            <a:spLocks noGrp="1" noChangeArrowheads="1"/>
          </p:cNvSpPr>
          <p:nvPr>
            <p:ph type="body" idx="1"/>
          </p:nvPr>
        </p:nvSpPr>
        <p:spPr/>
        <p:txBody>
          <a:bodyPr/>
          <a:lstStyle/>
          <a:p>
            <a:pPr eaLnBrk="1" hangingPunct="1">
              <a:defRPr/>
            </a:pPr>
            <a:r>
              <a:rPr lang="en-US" dirty="0"/>
              <a:t>1924- Major drought hits GA</a:t>
            </a:r>
          </a:p>
          <a:p>
            <a:pPr eaLnBrk="1" hangingPunct="1">
              <a:defRPr/>
            </a:pPr>
            <a:r>
              <a:rPr lang="en-US" dirty="0"/>
              <a:t>Ruins GA’s crops</a:t>
            </a:r>
          </a:p>
          <a:p>
            <a:pPr eaLnBrk="1" hangingPunct="1">
              <a:defRPr/>
            </a:pPr>
            <a:r>
              <a:rPr lang="en-US" dirty="0"/>
              <a:t>Farms fail- farm related businesses fail</a:t>
            </a:r>
          </a:p>
          <a:p>
            <a:pPr eaLnBrk="1" hangingPunct="1">
              <a:defRPr/>
            </a:pPr>
            <a:r>
              <a:rPr lang="en-US" dirty="0"/>
              <a:t>Banks that lent money to farms can not collect causing huge losses</a:t>
            </a:r>
          </a:p>
          <a:p>
            <a:pPr eaLnBrk="1" hangingPunct="1">
              <a:defRPr/>
            </a:pPr>
            <a:r>
              <a:rPr lang="en-US" dirty="0"/>
              <a:t>Boll weevil + drought- leads to GA’s depression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7DD9A-00CC-47BD-A563-852E2B795E8A}"/>
              </a:ext>
            </a:extLst>
          </p:cNvPr>
          <p:cNvSpPr>
            <a:spLocks noGrp="1"/>
          </p:cNvSpPr>
          <p:nvPr>
            <p:ph type="title"/>
          </p:nvPr>
        </p:nvSpPr>
        <p:spPr>
          <a:xfrm>
            <a:off x="457200" y="-381000"/>
            <a:ext cx="8229600" cy="1143000"/>
          </a:xfrm>
        </p:spPr>
        <p:txBody>
          <a:bodyPr/>
          <a:lstStyle/>
          <a:p>
            <a:pPr>
              <a:defRPr/>
            </a:pPr>
            <a:r>
              <a:rPr lang="en-US" sz="1400" dirty="0"/>
              <a:t>Collaborative Research  Pace Drill Due At The End of Class</a:t>
            </a:r>
            <a:r>
              <a:rPr lang="en-US" sz="1400" dirty="0">
                <a:sym typeface="Wingdings" panose="05000000000000000000" pitchFamily="2" charset="2"/>
              </a:rPr>
              <a:t></a:t>
            </a:r>
            <a:endParaRPr lang="en-US" sz="1400" dirty="0"/>
          </a:p>
        </p:txBody>
      </p:sp>
      <p:sp>
        <p:nvSpPr>
          <p:cNvPr id="3" name="Content Placeholder 2">
            <a:extLst>
              <a:ext uri="{FF2B5EF4-FFF2-40B4-BE49-F238E27FC236}">
                <a16:creationId xmlns:a16="http://schemas.microsoft.com/office/drawing/2014/main" id="{40F5CEAD-AA5B-4768-9107-F351545351BB}"/>
              </a:ext>
            </a:extLst>
          </p:cNvPr>
          <p:cNvSpPr>
            <a:spLocks noGrp="1"/>
          </p:cNvSpPr>
          <p:nvPr>
            <p:ph idx="1"/>
          </p:nvPr>
        </p:nvSpPr>
        <p:spPr>
          <a:xfrm>
            <a:off x="457200" y="-304800"/>
            <a:ext cx="8229600" cy="6629400"/>
          </a:xfrm>
        </p:spPr>
        <p:txBody>
          <a:bodyPr/>
          <a:lstStyle/>
          <a:p>
            <a:pPr marL="0" indent="0">
              <a:buFont typeface="Wingdings" panose="05000000000000000000" pitchFamily="2" charset="2"/>
              <a:buNone/>
              <a:defRPr/>
            </a:pPr>
            <a:endParaRPr lang="en-US" sz="2400" dirty="0"/>
          </a:p>
          <a:p>
            <a:pPr>
              <a:defRPr/>
            </a:pPr>
            <a:r>
              <a:rPr lang="en-US" sz="2400" dirty="0"/>
              <a:t>What does drought mean? #1</a:t>
            </a:r>
          </a:p>
          <a:p>
            <a:pPr>
              <a:defRPr/>
            </a:pPr>
            <a:r>
              <a:rPr lang="en-US" sz="2400" dirty="0"/>
              <a:t>How long did the 1924 Georgia Drought last?#2</a:t>
            </a:r>
          </a:p>
          <a:p>
            <a:pPr>
              <a:defRPr/>
            </a:pPr>
            <a:r>
              <a:rPr lang="en-US" sz="2400" dirty="0"/>
              <a:t>How can scarcity of water impact </a:t>
            </a:r>
            <a:r>
              <a:rPr lang="en-US" sz="2400" u="sng" dirty="0"/>
              <a:t>agriculture</a:t>
            </a:r>
            <a:r>
              <a:rPr lang="en-US" sz="2400" dirty="0"/>
              <a:t> and </a:t>
            </a:r>
            <a:r>
              <a:rPr lang="en-US" sz="2400" u="sng" dirty="0"/>
              <a:t>industry</a:t>
            </a:r>
            <a:r>
              <a:rPr lang="en-US" sz="2400" dirty="0"/>
              <a:t>? #3</a:t>
            </a:r>
          </a:p>
          <a:p>
            <a:pPr>
              <a:defRPr/>
            </a:pPr>
            <a:r>
              <a:rPr lang="en-US" sz="2400" dirty="0"/>
              <a:t>What is meant by when a state goes into a “Depression”?#4</a:t>
            </a:r>
          </a:p>
          <a:p>
            <a:pPr>
              <a:defRPr/>
            </a:pPr>
            <a:r>
              <a:rPr lang="en-US" sz="2400" dirty="0"/>
              <a:t>What two events caused Georgia to go into a depression?#5</a:t>
            </a:r>
          </a:p>
          <a:p>
            <a:pPr>
              <a:defRPr/>
            </a:pPr>
            <a:r>
              <a:rPr lang="en-US" sz="2400" dirty="0"/>
              <a:t>Which rivers in Georgia did the Drought affect ? #6</a:t>
            </a:r>
          </a:p>
          <a:p>
            <a:pPr>
              <a:defRPr/>
            </a:pPr>
            <a:r>
              <a:rPr lang="en-US" sz="2400" dirty="0"/>
              <a:t>Explain how migration is tied to both the drought, and the boll-weevil.? #7 Page 535 (read caption about the picture)</a:t>
            </a:r>
          </a:p>
          <a:p>
            <a:pPr>
              <a:defRPr/>
            </a:pPr>
            <a:r>
              <a:rPr lang="en-US" sz="2400" dirty="0"/>
              <a:t>Draw ONE  illustration of the 3 major rivers affected by the drought&gt;  #8 </a:t>
            </a:r>
          </a:p>
          <a:p>
            <a:pPr>
              <a:defRPr/>
            </a:pPr>
            <a:r>
              <a:rPr lang="en-US" sz="2400" dirty="0"/>
              <a:t>List one other interesting fact</a:t>
            </a:r>
            <a:r>
              <a:rPr lang="en-US" sz="2400" dirty="0">
                <a:sym typeface="Wingdings" panose="05000000000000000000" pitchFamily="2" charset="2"/>
              </a:rPr>
              <a:t> #9</a:t>
            </a:r>
          </a:p>
          <a:p>
            <a:pPr>
              <a:defRPr/>
            </a:pPr>
            <a:r>
              <a:rPr lang="en-US" sz="2400" dirty="0">
                <a:sym typeface="Wingdings" panose="05000000000000000000" pitchFamily="2" charset="2"/>
              </a:rPr>
              <a:t>Create one choice thinking map/So what/So why #10</a:t>
            </a:r>
          </a:p>
          <a:p>
            <a:pPr marL="0" indent="0">
              <a:buFont typeface="Wingdings" panose="05000000000000000000" pitchFamily="2" charset="2"/>
              <a:buNone/>
              <a:defRPr/>
            </a:pPr>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6E1F2-D1FF-4978-BFA0-53DA552A7318}"/>
              </a:ext>
            </a:extLst>
          </p:cNvPr>
          <p:cNvSpPr>
            <a:spLocks noGrp="1"/>
          </p:cNvSpPr>
          <p:nvPr>
            <p:ph type="title"/>
          </p:nvPr>
        </p:nvSpPr>
        <p:spPr/>
        <p:txBody>
          <a:bodyPr/>
          <a:lstStyle/>
          <a:p>
            <a:pPr>
              <a:defRPr/>
            </a:pPr>
            <a:endParaRPr lang="en-US"/>
          </a:p>
        </p:txBody>
      </p:sp>
      <p:pic>
        <p:nvPicPr>
          <p:cNvPr id="60419" name="Content Placeholder 3">
            <a:extLst>
              <a:ext uri="{FF2B5EF4-FFF2-40B4-BE49-F238E27FC236}">
                <a16:creationId xmlns:a16="http://schemas.microsoft.com/office/drawing/2014/main" id="{036097FF-60C2-42A5-85B0-A4295D8CDE2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28625" y="-736600"/>
            <a:ext cx="9601200" cy="7620000"/>
          </a:xfrm>
        </p:spPr>
      </p:pic>
      <p:sp>
        <p:nvSpPr>
          <p:cNvPr id="60420" name="TextBox 4">
            <a:extLst>
              <a:ext uri="{FF2B5EF4-FFF2-40B4-BE49-F238E27FC236}">
                <a16:creationId xmlns:a16="http://schemas.microsoft.com/office/drawing/2014/main" id="{2A641E7B-AE94-4C21-808A-DC4AA4CF95D4}"/>
              </a:ext>
            </a:extLst>
          </p:cNvPr>
          <p:cNvSpPr txBox="1">
            <a:spLocks noChangeArrowheads="1"/>
          </p:cNvSpPr>
          <p:nvPr/>
        </p:nvSpPr>
        <p:spPr bwMode="auto">
          <a:xfrm>
            <a:off x="3810000" y="3124200"/>
            <a:ext cx="1878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0"/>
              </a:spcBef>
              <a:buClrTx/>
              <a:buSzTx/>
              <a:buFontTx/>
              <a:buNone/>
            </a:pPr>
            <a:r>
              <a:rPr lang="en-US" altLang="en-US" sz="1800">
                <a:solidFill>
                  <a:srgbClr val="FF0000"/>
                </a:solidFill>
              </a:rPr>
              <a:t>THE DROUGHT</a:t>
            </a:r>
          </a:p>
        </p:txBody>
      </p:sp>
      <p:sp>
        <p:nvSpPr>
          <p:cNvPr id="60421" name="TextBox 5">
            <a:extLst>
              <a:ext uri="{FF2B5EF4-FFF2-40B4-BE49-F238E27FC236}">
                <a16:creationId xmlns:a16="http://schemas.microsoft.com/office/drawing/2014/main" id="{8AD9CAD3-D1B9-4F42-9AB8-505B0E606BB5}"/>
              </a:ext>
            </a:extLst>
          </p:cNvPr>
          <p:cNvSpPr txBox="1">
            <a:spLocks noChangeArrowheads="1"/>
          </p:cNvSpPr>
          <p:nvPr/>
        </p:nvSpPr>
        <p:spPr bwMode="auto">
          <a:xfrm>
            <a:off x="685800" y="457200"/>
            <a:ext cx="7951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0"/>
              </a:spcBef>
              <a:buClrTx/>
              <a:buSzTx/>
              <a:buFontTx/>
              <a:buNone/>
            </a:pPr>
            <a:r>
              <a:rPr lang="en-US" altLang="en-US" sz="1800">
                <a:solidFill>
                  <a:srgbClr val="FF0000"/>
                </a:solidFill>
              </a:rPr>
              <a:t>SO WHAT:____________________________________________________.</a:t>
            </a:r>
          </a:p>
        </p:txBody>
      </p:sp>
      <p:sp>
        <p:nvSpPr>
          <p:cNvPr id="60422" name="TextBox 6">
            <a:extLst>
              <a:ext uri="{FF2B5EF4-FFF2-40B4-BE49-F238E27FC236}">
                <a16:creationId xmlns:a16="http://schemas.microsoft.com/office/drawing/2014/main" id="{2E4A2128-CB74-4E08-851E-C1C8D62B85A0}"/>
              </a:ext>
            </a:extLst>
          </p:cNvPr>
          <p:cNvSpPr txBox="1">
            <a:spLocks noChangeArrowheads="1"/>
          </p:cNvSpPr>
          <p:nvPr/>
        </p:nvSpPr>
        <p:spPr bwMode="auto">
          <a:xfrm>
            <a:off x="685800" y="6019800"/>
            <a:ext cx="8353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0"/>
              </a:spcBef>
              <a:buClrTx/>
              <a:buSzTx/>
              <a:buFontTx/>
              <a:buNone/>
            </a:pPr>
            <a:r>
              <a:rPr lang="en-US" altLang="en-US" sz="1800">
                <a:solidFill>
                  <a:srgbClr val="00B050"/>
                </a:solidFill>
              </a:rPr>
              <a:t>SO WHY:________________________________________________________.</a:t>
            </a:r>
          </a:p>
        </p:txBody>
      </p:sp>
      <p:sp>
        <p:nvSpPr>
          <p:cNvPr id="60423" name="Flowchart: Punched Tape 7">
            <a:extLst>
              <a:ext uri="{FF2B5EF4-FFF2-40B4-BE49-F238E27FC236}">
                <a16:creationId xmlns:a16="http://schemas.microsoft.com/office/drawing/2014/main" id="{8B155E79-362D-4B4A-96C1-FB100525BDF9}"/>
              </a:ext>
            </a:extLst>
          </p:cNvPr>
          <p:cNvSpPr>
            <a:spLocks noChangeArrowheads="1"/>
          </p:cNvSpPr>
          <p:nvPr/>
        </p:nvSpPr>
        <p:spPr bwMode="auto">
          <a:xfrm>
            <a:off x="7086600" y="3308350"/>
            <a:ext cx="1952625" cy="804863"/>
          </a:xfrm>
          <a:prstGeom prst="flowChartPunchedTap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60424" name="Flowchart: Punched Tape 8">
            <a:extLst>
              <a:ext uri="{FF2B5EF4-FFF2-40B4-BE49-F238E27FC236}">
                <a16:creationId xmlns:a16="http://schemas.microsoft.com/office/drawing/2014/main" id="{546F350E-65AA-4A25-B0B1-81036BC81B23}"/>
              </a:ext>
            </a:extLst>
          </p:cNvPr>
          <p:cNvSpPr>
            <a:spLocks noChangeArrowheads="1"/>
          </p:cNvSpPr>
          <p:nvPr/>
        </p:nvSpPr>
        <p:spPr bwMode="auto">
          <a:xfrm>
            <a:off x="304800" y="3460750"/>
            <a:ext cx="1952625" cy="804863"/>
          </a:xfrm>
          <a:prstGeom prst="flowChartPunchedTap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B892F0BC-E025-4A8B-A386-C2086A073AA7}"/>
              </a:ext>
            </a:extLst>
          </p:cNvPr>
          <p:cNvSpPr>
            <a:spLocks noGrp="1"/>
          </p:cNvSpPr>
          <p:nvPr>
            <p:ph type="title"/>
          </p:nvPr>
        </p:nvSpPr>
        <p:spPr/>
        <p:txBody>
          <a:bodyPr/>
          <a:lstStyle/>
          <a:p>
            <a:pPr>
              <a:defRPr/>
            </a:pPr>
            <a:endParaRPr lang="en-US" altLang="en-US"/>
          </a:p>
        </p:txBody>
      </p:sp>
      <p:pic>
        <p:nvPicPr>
          <p:cNvPr id="36867" name="Picture 2">
            <a:extLst>
              <a:ext uri="{FF2B5EF4-FFF2-40B4-BE49-F238E27FC236}">
                <a16:creationId xmlns:a16="http://schemas.microsoft.com/office/drawing/2014/main" id="{451933A8-ABA5-4B96-96B8-1D3687534E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268288"/>
            <a:ext cx="9144000"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Box 3">
            <a:extLst>
              <a:ext uri="{FF2B5EF4-FFF2-40B4-BE49-F238E27FC236}">
                <a16:creationId xmlns:a16="http://schemas.microsoft.com/office/drawing/2014/main" id="{403FB5F7-2AA3-452A-846B-6A15AA7E2CE6}"/>
              </a:ext>
            </a:extLst>
          </p:cNvPr>
          <p:cNvSpPr txBox="1">
            <a:spLocks noChangeArrowheads="1"/>
          </p:cNvSpPr>
          <p:nvPr/>
        </p:nvSpPr>
        <p:spPr bwMode="auto">
          <a:xfrm>
            <a:off x="5181600" y="4191000"/>
            <a:ext cx="762000" cy="2619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100"/>
              <a:t>SERBIA</a:t>
            </a:r>
          </a:p>
        </p:txBody>
      </p:sp>
      <p:sp>
        <p:nvSpPr>
          <p:cNvPr id="36869" name="TextBox 1">
            <a:extLst>
              <a:ext uri="{FF2B5EF4-FFF2-40B4-BE49-F238E27FC236}">
                <a16:creationId xmlns:a16="http://schemas.microsoft.com/office/drawing/2014/main" id="{B92F249E-C120-4867-9F1F-80F1754E92FE}"/>
              </a:ext>
            </a:extLst>
          </p:cNvPr>
          <p:cNvSpPr txBox="1">
            <a:spLocks noChangeArrowheads="1"/>
          </p:cNvSpPr>
          <p:nvPr/>
        </p:nvSpPr>
        <p:spPr bwMode="auto">
          <a:xfrm>
            <a:off x="457200" y="274638"/>
            <a:ext cx="18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solidFill>
                <a:srgbClr val="FF0000"/>
              </a:solidFill>
            </a:endParaRPr>
          </a:p>
          <a:p>
            <a:pPr>
              <a:spcBef>
                <a:spcPct val="0"/>
              </a:spcBef>
              <a:buClrTx/>
              <a:buSzTx/>
              <a:buFontTx/>
              <a:buNone/>
            </a:pPr>
            <a:endParaRPr lang="en-US" altLang="en-US" sz="1800">
              <a:solidFill>
                <a:srgbClr val="FF0000"/>
              </a:solidFill>
            </a:endParaRPr>
          </a:p>
        </p:txBody>
      </p:sp>
      <p:sp>
        <p:nvSpPr>
          <p:cNvPr id="36870" name="TextBox 5">
            <a:extLst>
              <a:ext uri="{FF2B5EF4-FFF2-40B4-BE49-F238E27FC236}">
                <a16:creationId xmlns:a16="http://schemas.microsoft.com/office/drawing/2014/main" id="{EBECC6CE-ABBD-4F03-9C3A-5524D0532AF6}"/>
              </a:ext>
            </a:extLst>
          </p:cNvPr>
          <p:cNvSpPr txBox="1">
            <a:spLocks noChangeArrowheads="1"/>
          </p:cNvSpPr>
          <p:nvPr/>
        </p:nvSpPr>
        <p:spPr bwMode="auto">
          <a:xfrm>
            <a:off x="533400" y="304800"/>
            <a:ext cx="2089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800"/>
              <a:t>Allied powers red..include U.S./Central powers yellow</a:t>
            </a:r>
          </a:p>
        </p:txBody>
      </p:sp>
      <p:sp>
        <p:nvSpPr>
          <p:cNvPr id="36871" name="Up Arrow 1">
            <a:extLst>
              <a:ext uri="{FF2B5EF4-FFF2-40B4-BE49-F238E27FC236}">
                <a16:creationId xmlns:a16="http://schemas.microsoft.com/office/drawing/2014/main" id="{4C920D5C-BAA8-410F-8062-C710FDABD31A}"/>
              </a:ext>
            </a:extLst>
          </p:cNvPr>
          <p:cNvSpPr>
            <a:spLocks noChangeArrowheads="1"/>
          </p:cNvSpPr>
          <p:nvPr/>
        </p:nvSpPr>
        <p:spPr bwMode="auto">
          <a:xfrm>
            <a:off x="5334000" y="3733800"/>
            <a:ext cx="484188" cy="457200"/>
          </a:xfrm>
          <a:prstGeom prst="upArrow">
            <a:avLst>
              <a:gd name="adj1" fmla="val 50000"/>
              <a:gd name="adj2" fmla="val 50000"/>
            </a:avLst>
          </a:prstGeom>
          <a:solidFill>
            <a:srgbClr val="FF0000"/>
          </a:solidFill>
          <a:ln w="9525" algn="ctr">
            <a:solidFill>
              <a:schemeClr val="tx1"/>
            </a:solidFill>
            <a:round/>
            <a:headEnd/>
            <a:tailEnd/>
          </a:ln>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36872" name="TextBox 2">
            <a:extLst>
              <a:ext uri="{FF2B5EF4-FFF2-40B4-BE49-F238E27FC236}">
                <a16:creationId xmlns:a16="http://schemas.microsoft.com/office/drawing/2014/main" id="{D2E462ED-5BB9-4AE9-AAC2-D4974700D671}"/>
              </a:ext>
            </a:extLst>
          </p:cNvPr>
          <p:cNvSpPr txBox="1">
            <a:spLocks noChangeArrowheads="1"/>
          </p:cNvSpPr>
          <p:nvPr/>
        </p:nvSpPr>
        <p:spPr bwMode="auto">
          <a:xfrm>
            <a:off x="4038600" y="4992688"/>
            <a:ext cx="34845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800" b="1">
                <a:solidFill>
                  <a:srgbClr val="FF0000"/>
                </a:solidFill>
              </a:rPr>
              <a:t>Serbian assassinates the </a:t>
            </a:r>
          </a:p>
          <a:p>
            <a:pPr>
              <a:spcBef>
                <a:spcPct val="0"/>
              </a:spcBef>
              <a:buClrTx/>
              <a:buSzTx/>
              <a:buFontTx/>
              <a:buNone/>
            </a:pPr>
            <a:r>
              <a:rPr lang="en-US" altLang="en-US" sz="1800" b="1">
                <a:solidFill>
                  <a:srgbClr val="FF0000"/>
                </a:solidFill>
              </a:rPr>
              <a:t>Arch Duke of Austria-Hungary</a:t>
            </a:r>
          </a:p>
        </p:txBody>
      </p:sp>
      <p:sp>
        <p:nvSpPr>
          <p:cNvPr id="36873" name="Up Arrow 8">
            <a:extLst>
              <a:ext uri="{FF2B5EF4-FFF2-40B4-BE49-F238E27FC236}">
                <a16:creationId xmlns:a16="http://schemas.microsoft.com/office/drawing/2014/main" id="{9AF6BC62-6931-45E4-AB6E-A0EB08DDE708}"/>
              </a:ext>
            </a:extLst>
          </p:cNvPr>
          <p:cNvSpPr>
            <a:spLocks noChangeArrowheads="1"/>
          </p:cNvSpPr>
          <p:nvPr/>
        </p:nvSpPr>
        <p:spPr bwMode="auto">
          <a:xfrm>
            <a:off x="5334000" y="4648200"/>
            <a:ext cx="484188" cy="457200"/>
          </a:xfrm>
          <a:prstGeom prst="upArrow">
            <a:avLst>
              <a:gd name="adj1" fmla="val 50000"/>
              <a:gd name="adj2" fmla="val 50000"/>
            </a:avLst>
          </a:prstGeom>
          <a:solidFill>
            <a:srgbClr val="FF0000"/>
          </a:solidFill>
          <a:ln w="9525" algn="ctr">
            <a:solidFill>
              <a:schemeClr val="tx1"/>
            </a:solidFill>
            <a:round/>
            <a:headEnd/>
            <a:tailEnd/>
          </a:ln>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C18B8CA-A664-4EC1-8FB3-42D3E7CB0787}"/>
              </a:ext>
            </a:extLst>
          </p:cNvPr>
          <p:cNvSpPr>
            <a:spLocks noGrp="1" noChangeArrowheads="1"/>
          </p:cNvSpPr>
          <p:nvPr>
            <p:ph type="title"/>
          </p:nvPr>
        </p:nvSpPr>
        <p:spPr/>
        <p:txBody>
          <a:bodyPr/>
          <a:lstStyle/>
          <a:p>
            <a:pPr eaLnBrk="1" hangingPunct="1">
              <a:defRPr/>
            </a:pPr>
            <a:r>
              <a:rPr lang="en-US" sz="1600" dirty="0">
                <a:effectLst/>
              </a:rPr>
              <a:t>. A) Describe the impact of the boll weevil and </a:t>
            </a:r>
            <a:r>
              <a:rPr lang="en-US" sz="1600" b="1" u="sng" dirty="0">
                <a:effectLst/>
              </a:rPr>
              <a:t>drought</a:t>
            </a:r>
            <a:r>
              <a:rPr lang="en-US" sz="1600" dirty="0">
                <a:effectLst/>
              </a:rPr>
              <a:t> on Georgia </a:t>
            </a:r>
            <a:endParaRPr lang="en-US" sz="1600" dirty="0"/>
          </a:p>
        </p:txBody>
      </p:sp>
      <p:sp>
        <p:nvSpPr>
          <p:cNvPr id="4099" name="Rectangle 3">
            <a:extLst>
              <a:ext uri="{FF2B5EF4-FFF2-40B4-BE49-F238E27FC236}">
                <a16:creationId xmlns:a16="http://schemas.microsoft.com/office/drawing/2014/main" id="{30B38BD9-5F9C-42C7-8D54-ED33FADF648B}"/>
              </a:ext>
            </a:extLst>
          </p:cNvPr>
          <p:cNvSpPr>
            <a:spLocks noGrp="1" noChangeArrowheads="1"/>
          </p:cNvSpPr>
          <p:nvPr>
            <p:ph type="body" idx="1"/>
          </p:nvPr>
        </p:nvSpPr>
        <p:spPr/>
        <p:txBody>
          <a:bodyPr/>
          <a:lstStyle/>
          <a:p>
            <a:pPr eaLnBrk="1" hangingPunct="1">
              <a:defRPr/>
            </a:pPr>
            <a:r>
              <a:rPr lang="en-US" dirty="0"/>
              <a:t>_______- Major_________ hits GA</a:t>
            </a:r>
          </a:p>
          <a:p>
            <a:pPr eaLnBrk="1" hangingPunct="1">
              <a:defRPr/>
            </a:pPr>
            <a:r>
              <a:rPr lang="en-US" dirty="0"/>
              <a:t>_______ GA’s_____</a:t>
            </a:r>
          </a:p>
          <a:p>
            <a:pPr eaLnBrk="1" hangingPunct="1">
              <a:defRPr/>
            </a:pPr>
            <a:r>
              <a:rPr lang="en-US" dirty="0"/>
              <a:t>Farms_____- farm related_______ fail</a:t>
            </a:r>
          </a:p>
          <a:p>
            <a:pPr eaLnBrk="1" hangingPunct="1">
              <a:defRPr/>
            </a:pPr>
            <a:r>
              <a:rPr lang="en-US" dirty="0"/>
              <a:t>Banks that lent_______ to farms can not_______ causing huge losses</a:t>
            </a:r>
          </a:p>
          <a:p>
            <a:pPr eaLnBrk="1" hangingPunct="1">
              <a:defRPr/>
            </a:pPr>
            <a:r>
              <a:rPr lang="en-US" dirty="0"/>
              <a:t>Boll weevil +_______- leads to GA’s___________</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B5C32-EBC2-45D0-AD74-5023876C5C95}"/>
              </a:ext>
            </a:extLst>
          </p:cNvPr>
          <p:cNvSpPr>
            <a:spLocks noGrp="1"/>
          </p:cNvSpPr>
          <p:nvPr>
            <p:ph type="title"/>
          </p:nvPr>
        </p:nvSpPr>
        <p:spPr>
          <a:xfrm>
            <a:off x="457200" y="-228600"/>
            <a:ext cx="8229600" cy="914400"/>
          </a:xfrm>
        </p:spPr>
        <p:txBody>
          <a:bodyPr/>
          <a:lstStyle/>
          <a:p>
            <a:pPr>
              <a:defRPr/>
            </a:pPr>
            <a:r>
              <a:rPr lang="en-US" sz="1800" dirty="0"/>
              <a:t>Georgia History 1/18/2019</a:t>
            </a:r>
          </a:p>
        </p:txBody>
      </p:sp>
      <p:sp>
        <p:nvSpPr>
          <p:cNvPr id="3" name="Content Placeholder 2">
            <a:extLst>
              <a:ext uri="{FF2B5EF4-FFF2-40B4-BE49-F238E27FC236}">
                <a16:creationId xmlns:a16="http://schemas.microsoft.com/office/drawing/2014/main" id="{69C548E8-9A39-4B6D-A8E0-7075FAE92A69}"/>
              </a:ext>
            </a:extLst>
          </p:cNvPr>
          <p:cNvSpPr>
            <a:spLocks noGrp="1"/>
          </p:cNvSpPr>
          <p:nvPr>
            <p:ph idx="1"/>
          </p:nvPr>
        </p:nvSpPr>
        <p:spPr>
          <a:xfrm>
            <a:off x="457200" y="457200"/>
            <a:ext cx="8229600" cy="4530725"/>
          </a:xfrm>
        </p:spPr>
        <p:txBody>
          <a:bodyPr/>
          <a:lstStyle/>
          <a:p>
            <a:pPr>
              <a:defRPr/>
            </a:pPr>
            <a:r>
              <a:rPr lang="en-US" sz="1600" b="1" dirty="0"/>
              <a:t>SS8H8 Analyze Georgia’s participation in important events that occurred from World War I through the Great Depression. </a:t>
            </a:r>
            <a:endParaRPr lang="en-US" sz="1600" dirty="0"/>
          </a:p>
          <a:p>
            <a:pPr>
              <a:defRPr/>
            </a:pPr>
            <a:r>
              <a:rPr lang="en-US" sz="1600" dirty="0"/>
              <a:t>a. Describe Georgia’s contributions to World War I. </a:t>
            </a:r>
          </a:p>
          <a:p>
            <a:pPr>
              <a:defRPr/>
            </a:pPr>
            <a:r>
              <a:rPr lang="en-US" sz="1600" dirty="0"/>
              <a:t>b. Explain economic factors that resulted in </a:t>
            </a:r>
            <a:r>
              <a:rPr lang="en-US" sz="1600" b="1" dirty="0"/>
              <a:t>the Great Depression</a:t>
            </a:r>
            <a:r>
              <a:rPr lang="en-US" sz="1600" dirty="0"/>
              <a:t>. (e.g., boll weevil and drought). </a:t>
            </a:r>
          </a:p>
          <a:p>
            <a:pPr>
              <a:defRPr/>
            </a:pPr>
            <a:r>
              <a:rPr lang="en-US" sz="2000" dirty="0"/>
              <a:t>Learning Target: Today, I will be able to better understand how The Great Depression impacted Georgia by working with my group members on teacher provided collaborative research questions. </a:t>
            </a:r>
            <a:endParaRPr lang="en-US" sz="2800" u="sng" dirty="0"/>
          </a:p>
          <a:p>
            <a:pPr>
              <a:defRPr/>
            </a:pPr>
            <a:r>
              <a:rPr lang="en-US" sz="2800" u="sng" dirty="0"/>
              <a:t>Day 5: Finalize and compare The Great Depression Collaborative Probing questions</a:t>
            </a:r>
          </a:p>
          <a:p>
            <a:pPr>
              <a:defRPr/>
            </a:pPr>
            <a:r>
              <a:rPr lang="en-US" sz="2800" u="sng" dirty="0"/>
              <a:t>Finalize Bench Mark Test</a:t>
            </a:r>
          </a:p>
          <a:p>
            <a:pPr>
              <a:defRPr/>
            </a:pPr>
            <a:r>
              <a:rPr lang="en-US" sz="2800" u="sng" dirty="0"/>
              <a:t>Students complete: 1) Splash/collaborative research questions 2) Vocab 3) “What I know Thus Far” 1-177</a:t>
            </a:r>
          </a:p>
          <a:p>
            <a:pPr>
              <a:defRPr/>
            </a:pPr>
            <a:endParaRPr lang="en-US" sz="1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38073-8DD7-4A77-A604-E12030AA22FD}"/>
              </a:ext>
            </a:extLst>
          </p:cNvPr>
          <p:cNvSpPr>
            <a:spLocks noGrp="1"/>
          </p:cNvSpPr>
          <p:nvPr>
            <p:ph type="title"/>
          </p:nvPr>
        </p:nvSpPr>
        <p:spPr/>
        <p:txBody>
          <a:bodyPr/>
          <a:lstStyle/>
          <a:p>
            <a:pPr>
              <a:defRPr/>
            </a:pPr>
            <a:endParaRPr lang="en-US"/>
          </a:p>
        </p:txBody>
      </p:sp>
      <p:pic>
        <p:nvPicPr>
          <p:cNvPr id="64515" name="Content Placeholder 4" descr="cid:041c35f6-a85b-4766-8906-45c9b54cc47e">
            <a:extLst>
              <a:ext uri="{FF2B5EF4-FFF2-40B4-BE49-F238E27FC236}">
                <a16:creationId xmlns:a16="http://schemas.microsoft.com/office/drawing/2014/main" id="{7E48D04B-0C5F-438B-A019-1880272F589F}"/>
              </a:ext>
            </a:extLst>
          </p:cNvPr>
          <p:cNvPicPr>
            <a:picLocks noGrp="1"/>
          </p:cNvPicPr>
          <p:nvPr>
            <p:ph idx="1"/>
          </p:nvPr>
        </p:nvPicPr>
        <p:blipFill>
          <a:blip r:embed="rId2" r:link="rId3">
            <a:extLst>
              <a:ext uri="{28A0092B-C50C-407E-A947-70E740481C1C}">
                <a14:useLocalDpi xmlns:a14="http://schemas.microsoft.com/office/drawing/2010/main" val="0"/>
              </a:ext>
            </a:extLst>
          </a:blip>
          <a:srcRect/>
          <a:stretch>
            <a:fillRect/>
          </a:stretch>
        </p:blipFill>
        <p:spPr>
          <a:xfrm>
            <a:off x="0" y="152400"/>
            <a:ext cx="9067800" cy="678180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6CEF383-26A0-4D83-B18E-E2BD277513B3}"/>
              </a:ext>
            </a:extLst>
          </p:cNvPr>
          <p:cNvSpPr>
            <a:spLocks noGrp="1" noChangeArrowheads="1"/>
          </p:cNvSpPr>
          <p:nvPr>
            <p:ph type="title"/>
          </p:nvPr>
        </p:nvSpPr>
        <p:spPr>
          <a:xfrm>
            <a:off x="457200" y="-381000"/>
            <a:ext cx="8229600" cy="1143000"/>
          </a:xfrm>
        </p:spPr>
        <p:txBody>
          <a:bodyPr/>
          <a:lstStyle/>
          <a:p>
            <a:pPr eaLnBrk="1" hangingPunct="1">
              <a:defRPr/>
            </a:pPr>
            <a:r>
              <a:rPr lang="en-US" sz="1600" u="sng" dirty="0"/>
              <a:t>Stock Market Crash: The Beginning of The Great Depression </a:t>
            </a:r>
          </a:p>
        </p:txBody>
      </p:sp>
      <p:sp>
        <p:nvSpPr>
          <p:cNvPr id="7171" name="Rectangle 3">
            <a:extLst>
              <a:ext uri="{FF2B5EF4-FFF2-40B4-BE49-F238E27FC236}">
                <a16:creationId xmlns:a16="http://schemas.microsoft.com/office/drawing/2014/main" id="{F1EE3AA5-207D-4892-B30C-45F942845E75}"/>
              </a:ext>
            </a:extLst>
          </p:cNvPr>
          <p:cNvSpPr>
            <a:spLocks noGrp="1" noChangeArrowheads="1"/>
          </p:cNvSpPr>
          <p:nvPr>
            <p:ph type="body" idx="1"/>
          </p:nvPr>
        </p:nvSpPr>
        <p:spPr>
          <a:xfrm>
            <a:off x="457200" y="381000"/>
            <a:ext cx="8229600" cy="6477000"/>
          </a:xfrm>
        </p:spPr>
        <p:txBody>
          <a:bodyPr/>
          <a:lstStyle/>
          <a:p>
            <a:pPr eaLnBrk="1" hangingPunct="1">
              <a:defRPr/>
            </a:pPr>
            <a:r>
              <a:rPr lang="en-US" sz="1800" u="sng" dirty="0">
                <a:effectLst/>
              </a:rPr>
              <a:t>Stock Market Crash (1929)</a:t>
            </a:r>
          </a:p>
          <a:p>
            <a:pPr eaLnBrk="1" hangingPunct="1">
              <a:defRPr/>
            </a:pPr>
            <a:endParaRPr lang="en-US" sz="1800" dirty="0"/>
          </a:p>
          <a:p>
            <a:pPr eaLnBrk="1" hangingPunct="1">
              <a:defRPr/>
            </a:pPr>
            <a:r>
              <a:rPr lang="en-US" sz="1800" dirty="0"/>
              <a:t>Banks had purchased large amounts of stocks, after the crash, they lost money</a:t>
            </a:r>
          </a:p>
          <a:p>
            <a:pPr marL="0" indent="0" eaLnBrk="1" hangingPunct="1">
              <a:buFont typeface="Wingdings" panose="05000000000000000000" pitchFamily="2" charset="2"/>
              <a:buNone/>
              <a:defRPr/>
            </a:pPr>
            <a:endParaRPr lang="en-US" sz="1800" dirty="0"/>
          </a:p>
          <a:p>
            <a:pPr eaLnBrk="1" hangingPunct="1">
              <a:defRPr/>
            </a:pPr>
            <a:r>
              <a:rPr lang="en-US" sz="1800" u="sng" dirty="0"/>
              <a:t>Economic Factors that resulted in The Great Depression</a:t>
            </a:r>
          </a:p>
          <a:p>
            <a:pPr lvl="1" eaLnBrk="1" hangingPunct="1">
              <a:defRPr/>
            </a:pPr>
            <a:r>
              <a:rPr lang="en-US" sz="1800" dirty="0"/>
              <a:t>High tariffs post WWI</a:t>
            </a:r>
          </a:p>
          <a:p>
            <a:pPr lvl="1" eaLnBrk="1" hangingPunct="1">
              <a:defRPr/>
            </a:pPr>
            <a:r>
              <a:rPr lang="en-US" sz="1800" dirty="0"/>
              <a:t>Speculation in the Stock Market- prices of stocks increase, more than they are really worth</a:t>
            </a:r>
          </a:p>
          <a:p>
            <a:pPr marL="457200" lvl="1" indent="0" eaLnBrk="1" hangingPunct="1">
              <a:buFontTx/>
              <a:buNone/>
              <a:defRPr/>
            </a:pPr>
            <a:endParaRPr lang="en-US" sz="1800" dirty="0"/>
          </a:p>
          <a:p>
            <a:pPr eaLnBrk="1" hangingPunct="1">
              <a:defRPr/>
            </a:pPr>
            <a:endParaRPr lang="en-US" sz="1800" u="sng" dirty="0"/>
          </a:p>
          <a:p>
            <a:pPr eaLnBrk="1" hangingPunct="1">
              <a:defRPr/>
            </a:pPr>
            <a:r>
              <a:rPr lang="en-US" sz="1800" u="sng" dirty="0">
                <a:effectLst/>
              </a:rPr>
              <a:t>Explain economic factors that resulted in the Great Depression</a:t>
            </a:r>
          </a:p>
          <a:p>
            <a:pPr eaLnBrk="1" hangingPunct="1">
              <a:defRPr/>
            </a:pPr>
            <a:r>
              <a:rPr lang="en-US" sz="1800" dirty="0"/>
              <a:t>Causes of the Great Depression:</a:t>
            </a:r>
          </a:p>
          <a:p>
            <a:pPr lvl="1" eaLnBrk="1" hangingPunct="1">
              <a:defRPr/>
            </a:pPr>
            <a:r>
              <a:rPr lang="en-US" sz="1800" dirty="0"/>
              <a:t>People borrowed more money from the banks than they could repay (banks/business collapse)</a:t>
            </a:r>
          </a:p>
          <a:p>
            <a:pPr lvl="1" eaLnBrk="1" hangingPunct="1">
              <a:defRPr/>
            </a:pPr>
            <a:r>
              <a:rPr lang="en-US" sz="1800" dirty="0"/>
              <a:t>Many factories had produced more goods than they could sell (over production)</a:t>
            </a:r>
          </a:p>
          <a:p>
            <a:pPr marL="457200" lvl="1" indent="0" eaLnBrk="1" hangingPunct="1">
              <a:buFontTx/>
              <a:buNone/>
              <a:defRPr/>
            </a:pPr>
            <a:endParaRPr lang="en-US" sz="1800" dirty="0"/>
          </a:p>
          <a:p>
            <a:pPr eaLnBrk="1" hangingPunct="1">
              <a:defRPr/>
            </a:pPr>
            <a:endParaRPr lang="en-US" sz="1800" u="sng"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04782-3DFF-460C-83E5-37534700F5AD}"/>
              </a:ext>
            </a:extLst>
          </p:cNvPr>
          <p:cNvSpPr>
            <a:spLocks noGrp="1"/>
          </p:cNvSpPr>
          <p:nvPr>
            <p:ph type="title"/>
          </p:nvPr>
        </p:nvSpPr>
        <p:spPr>
          <a:xfrm>
            <a:off x="457200" y="-152400"/>
            <a:ext cx="8229600" cy="1116013"/>
          </a:xfrm>
        </p:spPr>
        <p:txBody>
          <a:bodyPr/>
          <a:lstStyle/>
          <a:p>
            <a:pPr>
              <a:defRPr/>
            </a:pPr>
            <a:r>
              <a:rPr lang="en-US" dirty="0"/>
              <a:t>Events leading up to WWII</a:t>
            </a:r>
          </a:p>
        </p:txBody>
      </p:sp>
      <p:pic>
        <p:nvPicPr>
          <p:cNvPr id="66563" name="Content Placeholder 3">
            <a:extLst>
              <a:ext uri="{FF2B5EF4-FFF2-40B4-BE49-F238E27FC236}">
                <a16:creationId xmlns:a16="http://schemas.microsoft.com/office/drawing/2014/main" id="{BBA51D63-1609-4634-B1D1-C0B6499E917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963613"/>
            <a:ext cx="8915400" cy="5894387"/>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CFD25-883B-43BB-86AF-C3A13887BE7B}"/>
              </a:ext>
            </a:extLst>
          </p:cNvPr>
          <p:cNvSpPr>
            <a:spLocks noGrp="1"/>
          </p:cNvSpPr>
          <p:nvPr>
            <p:ph type="title"/>
          </p:nvPr>
        </p:nvSpPr>
        <p:spPr/>
        <p:txBody>
          <a:bodyPr/>
          <a:lstStyle/>
          <a:p>
            <a:pPr>
              <a:defRPr/>
            </a:pPr>
            <a:endParaRPr lang="en-US"/>
          </a:p>
        </p:txBody>
      </p:sp>
      <p:pic>
        <p:nvPicPr>
          <p:cNvPr id="67587" name="Content Placeholder 3">
            <a:extLst>
              <a:ext uri="{FF2B5EF4-FFF2-40B4-BE49-F238E27FC236}">
                <a16:creationId xmlns:a16="http://schemas.microsoft.com/office/drawing/2014/main" id="{61B83BF4-86E1-4635-8B8A-9166CD299AC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8991600" cy="7086600"/>
          </a:xfrm>
        </p:spPr>
      </p:pic>
      <p:sp>
        <p:nvSpPr>
          <p:cNvPr id="67588" name="TextBox 4">
            <a:extLst>
              <a:ext uri="{FF2B5EF4-FFF2-40B4-BE49-F238E27FC236}">
                <a16:creationId xmlns:a16="http://schemas.microsoft.com/office/drawing/2014/main" id="{BB1E47CF-C9A0-4C2D-BE30-5AD13BAF66BD}"/>
              </a:ext>
            </a:extLst>
          </p:cNvPr>
          <p:cNvSpPr txBox="1">
            <a:spLocks noChangeArrowheads="1"/>
          </p:cNvSpPr>
          <p:nvPr/>
        </p:nvSpPr>
        <p:spPr bwMode="auto">
          <a:xfrm>
            <a:off x="3810000" y="3048000"/>
            <a:ext cx="1503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800">
                <a:solidFill>
                  <a:srgbClr val="FF0000"/>
                </a:solidFill>
              </a:rPr>
              <a:t>The Great</a:t>
            </a:r>
          </a:p>
          <a:p>
            <a:pPr>
              <a:spcBef>
                <a:spcPct val="0"/>
              </a:spcBef>
              <a:buClrTx/>
              <a:buSzTx/>
              <a:buFontTx/>
              <a:buNone/>
            </a:pPr>
            <a:r>
              <a:rPr lang="en-US" altLang="en-US" sz="1800">
                <a:solidFill>
                  <a:srgbClr val="FF0000"/>
                </a:solidFill>
              </a:rPr>
              <a:t>Depression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8E002-8466-41B1-84AC-7803BF0B4F10}"/>
              </a:ext>
            </a:extLst>
          </p:cNvPr>
          <p:cNvSpPr>
            <a:spLocks noGrp="1"/>
          </p:cNvSpPr>
          <p:nvPr>
            <p:ph type="title"/>
          </p:nvPr>
        </p:nvSpPr>
        <p:spPr/>
        <p:txBody>
          <a:bodyPr/>
          <a:lstStyle/>
          <a:p>
            <a:pPr>
              <a:defRPr/>
            </a:pPr>
            <a:r>
              <a:rPr lang="en-US" dirty="0"/>
              <a:t>1924 Drought</a:t>
            </a:r>
          </a:p>
        </p:txBody>
      </p:sp>
      <p:pic>
        <p:nvPicPr>
          <p:cNvPr id="4" name="Content Placeholder 3">
            <a:extLst>
              <a:ext uri="{FF2B5EF4-FFF2-40B4-BE49-F238E27FC236}">
                <a16:creationId xmlns:a16="http://schemas.microsoft.com/office/drawing/2014/main" id="{9556E7A4-E5E2-4B27-B063-D6AA150C1F89}"/>
              </a:ext>
            </a:extLst>
          </p:cNvPr>
          <p:cNvPicPr>
            <a:picLocks noGrp="1" noChangeAspect="1"/>
          </p:cNvPicPr>
          <p:nvPr>
            <p:ph idx="1"/>
          </p:nvPr>
        </p:nvPicPr>
        <p:blipFill>
          <a:blip r:embed="rId2"/>
          <a:stretch>
            <a:fillRect/>
          </a:stretch>
        </p:blipFill>
        <p:spPr>
          <a:xfrm>
            <a:off x="0" y="1420813"/>
            <a:ext cx="4191000" cy="5360987"/>
          </a:xfrm>
          <a:ln w="38100">
            <a:solidFill>
              <a:schemeClr val="tx1"/>
            </a:solid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E41E7B74-D594-40F8-A8A9-1755111A6A56}"/>
              </a:ext>
            </a:extLst>
          </p:cNvPr>
          <p:cNvPicPr>
            <a:picLocks noChangeAspect="1"/>
          </p:cNvPicPr>
          <p:nvPr/>
        </p:nvPicPr>
        <p:blipFill>
          <a:blip r:embed="rId3"/>
          <a:stretch>
            <a:fillRect/>
          </a:stretch>
        </p:blipFill>
        <p:spPr>
          <a:xfrm>
            <a:off x="4267200" y="1420813"/>
            <a:ext cx="4876800" cy="5437187"/>
          </a:xfrm>
          <a:prstGeom prst="rect">
            <a:avLst/>
          </a:prstGeom>
          <a:ln w="38100">
            <a:solidFill>
              <a:schemeClr val="tx1"/>
            </a:solidFill>
          </a:ln>
          <a:effectLst>
            <a:outerShdw blurRad="292100" dist="139700" dir="2700000" algn="tl" rotWithShape="0">
              <a:srgbClr val="333333">
                <a:alpha val="65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EB3DB-E461-45A9-A25C-6ED2C514444D}"/>
              </a:ext>
            </a:extLst>
          </p:cNvPr>
          <p:cNvSpPr>
            <a:spLocks noGrp="1"/>
          </p:cNvSpPr>
          <p:nvPr>
            <p:ph type="title"/>
          </p:nvPr>
        </p:nvSpPr>
        <p:spPr/>
        <p:txBody>
          <a:bodyPr/>
          <a:lstStyle/>
          <a:p>
            <a:pPr>
              <a:defRPr/>
            </a:pPr>
            <a:r>
              <a:rPr lang="en-US" dirty="0"/>
              <a:t>Black Tuesday- New York Stock Market Crashed</a:t>
            </a:r>
          </a:p>
        </p:txBody>
      </p:sp>
      <p:pic>
        <p:nvPicPr>
          <p:cNvPr id="4" name="Content Placeholder 3">
            <a:extLst>
              <a:ext uri="{FF2B5EF4-FFF2-40B4-BE49-F238E27FC236}">
                <a16:creationId xmlns:a16="http://schemas.microsoft.com/office/drawing/2014/main" id="{D45F6466-83F7-4D89-979C-228CEF7CBC2E}"/>
              </a:ext>
            </a:extLst>
          </p:cNvPr>
          <p:cNvPicPr>
            <a:picLocks noGrp="1" noChangeAspect="1"/>
          </p:cNvPicPr>
          <p:nvPr>
            <p:ph idx="1"/>
          </p:nvPr>
        </p:nvPicPr>
        <p:blipFill>
          <a:blip r:embed="rId2"/>
          <a:stretch>
            <a:fillRect/>
          </a:stretch>
        </p:blipFill>
        <p:spPr>
          <a:xfrm>
            <a:off x="76200" y="1676400"/>
            <a:ext cx="9067800" cy="5181600"/>
          </a:xfrm>
          <a:ln w="38100">
            <a:solidFill>
              <a:schemeClr val="tx1"/>
            </a:solidFill>
          </a:ln>
          <a:effectLst>
            <a:outerShdw blurRad="292100" dist="139700" dir="2700000" algn="tl" rotWithShape="0">
              <a:srgbClr val="333333">
                <a:alpha val="65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224E8-4A5A-4639-AF45-3412D3E93532}"/>
              </a:ext>
            </a:extLst>
          </p:cNvPr>
          <p:cNvSpPr>
            <a:spLocks noGrp="1"/>
          </p:cNvSpPr>
          <p:nvPr>
            <p:ph type="title"/>
          </p:nvPr>
        </p:nvSpPr>
        <p:spPr/>
        <p:txBody>
          <a:bodyPr/>
          <a:lstStyle/>
          <a:p>
            <a:pPr>
              <a:defRPr/>
            </a:pPr>
            <a:r>
              <a:rPr lang="en-US" sz="1800" dirty="0"/>
              <a:t>Crowds gather and  try to withdrawal their savings from the banks</a:t>
            </a:r>
          </a:p>
        </p:txBody>
      </p:sp>
      <p:pic>
        <p:nvPicPr>
          <p:cNvPr id="70659" name="Content Placeholder 3">
            <a:extLst>
              <a:ext uri="{FF2B5EF4-FFF2-40B4-BE49-F238E27FC236}">
                <a16:creationId xmlns:a16="http://schemas.microsoft.com/office/drawing/2014/main" id="{F947D309-A7C1-4523-8A66-08B5FD3378D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143000"/>
            <a:ext cx="9220200" cy="571500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514A7-8C54-4779-964C-90577B58B61B}"/>
              </a:ext>
            </a:extLst>
          </p:cNvPr>
          <p:cNvSpPr>
            <a:spLocks noGrp="1"/>
          </p:cNvSpPr>
          <p:nvPr>
            <p:ph type="title"/>
          </p:nvPr>
        </p:nvSpPr>
        <p:spPr/>
        <p:txBody>
          <a:bodyPr/>
          <a:lstStyle/>
          <a:p>
            <a:pPr>
              <a:defRPr/>
            </a:pPr>
            <a:r>
              <a:rPr lang="en-US" sz="1600" dirty="0"/>
              <a:t>Little “</a:t>
            </a:r>
            <a:r>
              <a:rPr lang="en-US" sz="1600" dirty="0" err="1"/>
              <a:t>Hoovervilles</a:t>
            </a:r>
            <a:r>
              <a:rPr lang="en-US" sz="1600" dirty="0"/>
              <a:t>” people lost their homes and had to use any supplies available to build shelter. </a:t>
            </a:r>
            <a:r>
              <a:rPr lang="en-US" sz="1800" dirty="0">
                <a:solidFill>
                  <a:schemeClr val="tx1"/>
                </a:solidFill>
                <a:latin typeface="KBScaredStraight" panose="02000603000000000000" pitchFamily="2" charset="0"/>
                <a:ea typeface="KBScaredStraight" panose="02000603000000000000" pitchFamily="2" charset="0"/>
              </a:rPr>
              <a:t>Herbert Hoover was president when the Depression began.</a:t>
            </a:r>
            <a:br>
              <a:rPr lang="en-US" sz="1600" dirty="0">
                <a:solidFill>
                  <a:sysClr val="windowText" lastClr="000000"/>
                </a:solidFill>
                <a:latin typeface="KBScaredStraight" panose="02000603000000000000" pitchFamily="2" charset="0"/>
                <a:ea typeface="KBScaredStraight" panose="02000603000000000000" pitchFamily="2" charset="0"/>
              </a:rPr>
            </a:br>
            <a:endParaRPr lang="en-US" sz="1600" dirty="0"/>
          </a:p>
        </p:txBody>
      </p:sp>
      <p:pic>
        <p:nvPicPr>
          <p:cNvPr id="4" name="Content Placeholder 3">
            <a:extLst>
              <a:ext uri="{FF2B5EF4-FFF2-40B4-BE49-F238E27FC236}">
                <a16:creationId xmlns:a16="http://schemas.microsoft.com/office/drawing/2014/main" id="{E847875C-4507-495F-A5DB-C11D382C9E7C}"/>
              </a:ext>
            </a:extLst>
          </p:cNvPr>
          <p:cNvPicPr>
            <a:picLocks noGrp="1" noChangeAspect="1"/>
          </p:cNvPicPr>
          <p:nvPr>
            <p:ph idx="1"/>
          </p:nvPr>
        </p:nvPicPr>
        <p:blipFill>
          <a:blip r:embed="rId2"/>
          <a:stretch>
            <a:fillRect/>
          </a:stretch>
        </p:blipFill>
        <p:spPr>
          <a:xfrm>
            <a:off x="0" y="3200400"/>
            <a:ext cx="3886200" cy="3657600"/>
          </a:xfrm>
          <a:ln w="38100">
            <a:solidFill>
              <a:schemeClr val="tx1"/>
            </a:solid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917E270B-A43B-48B6-93A6-6F4730BA00FA}"/>
              </a:ext>
            </a:extLst>
          </p:cNvPr>
          <p:cNvPicPr>
            <a:picLocks noChangeAspect="1"/>
          </p:cNvPicPr>
          <p:nvPr/>
        </p:nvPicPr>
        <p:blipFill>
          <a:blip r:embed="rId3"/>
          <a:stretch>
            <a:fillRect/>
          </a:stretch>
        </p:blipFill>
        <p:spPr>
          <a:xfrm>
            <a:off x="3886200" y="3200400"/>
            <a:ext cx="5334000" cy="3733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6D715526-25E3-40FF-AE1C-C1800B53EC56}"/>
              </a:ext>
            </a:extLst>
          </p:cNvPr>
          <p:cNvPicPr>
            <a:picLocks noChangeAspect="1"/>
          </p:cNvPicPr>
          <p:nvPr/>
        </p:nvPicPr>
        <p:blipFill>
          <a:blip r:embed="rId4"/>
          <a:stretch>
            <a:fillRect/>
          </a:stretch>
        </p:blipFill>
        <p:spPr>
          <a:xfrm>
            <a:off x="-76200" y="1038225"/>
            <a:ext cx="9296400" cy="2162175"/>
          </a:xfrm>
          <a:prstGeom prst="rect">
            <a:avLst/>
          </a:prstGeom>
          <a:ln w="38100">
            <a:solidFill>
              <a:schemeClr val="tx1"/>
            </a:solid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A9069-5D01-41DB-9809-0CB2D50688E0}"/>
              </a:ext>
            </a:extLst>
          </p:cNvPr>
          <p:cNvSpPr>
            <a:spLocks noGrp="1"/>
          </p:cNvSpPr>
          <p:nvPr>
            <p:ph type="title"/>
          </p:nvPr>
        </p:nvSpPr>
        <p:spPr>
          <a:xfrm>
            <a:off x="457200" y="-152400"/>
            <a:ext cx="8229600" cy="1143000"/>
          </a:xfrm>
        </p:spPr>
        <p:txBody>
          <a:bodyPr/>
          <a:lstStyle/>
          <a:p>
            <a:pPr>
              <a:defRPr/>
            </a:pPr>
            <a:r>
              <a:rPr lang="en-US" sz="1800" dirty="0"/>
              <a:t>M.A.I.N: CONFLICT IN EUROPE 1914</a:t>
            </a:r>
          </a:p>
        </p:txBody>
      </p:sp>
      <p:sp>
        <p:nvSpPr>
          <p:cNvPr id="3" name="Content Placeholder 2">
            <a:extLst>
              <a:ext uri="{FF2B5EF4-FFF2-40B4-BE49-F238E27FC236}">
                <a16:creationId xmlns:a16="http://schemas.microsoft.com/office/drawing/2014/main" id="{DA4C8B5A-5A2A-45EA-A069-1043CCFECC90}"/>
              </a:ext>
            </a:extLst>
          </p:cNvPr>
          <p:cNvSpPr>
            <a:spLocks noGrp="1"/>
          </p:cNvSpPr>
          <p:nvPr>
            <p:ph idx="1"/>
          </p:nvPr>
        </p:nvSpPr>
        <p:spPr>
          <a:xfrm>
            <a:off x="466725" y="762000"/>
            <a:ext cx="8229600" cy="5953760"/>
          </a:xfrm>
        </p:spPr>
        <p:txBody>
          <a:bodyPr/>
          <a:lstStyle/>
          <a:p>
            <a:pPr>
              <a:defRPr/>
            </a:pPr>
            <a:r>
              <a:rPr lang="en-US" sz="2800" b="1" dirty="0"/>
              <a:t>Militarism</a:t>
            </a:r>
            <a:r>
              <a:rPr lang="en-US" sz="2800" dirty="0"/>
              <a:t>-</a:t>
            </a:r>
            <a:r>
              <a:rPr lang="en-US" sz="2800" dirty="0">
                <a:effectLst/>
              </a:rPr>
              <a:t>he belief or desire of a government to build a strong army presence </a:t>
            </a:r>
            <a:endParaRPr lang="en-US" sz="2800" dirty="0"/>
          </a:p>
          <a:p>
            <a:pPr>
              <a:defRPr/>
            </a:pPr>
            <a:r>
              <a:rPr lang="en-US" sz="2800" b="1" dirty="0"/>
              <a:t>Alliances</a:t>
            </a:r>
            <a:r>
              <a:rPr lang="en-US" sz="2800" dirty="0"/>
              <a:t>-</a:t>
            </a:r>
            <a:r>
              <a:rPr lang="en-US" sz="2800" dirty="0">
                <a:effectLst/>
              </a:rPr>
              <a:t>Friendship between countries</a:t>
            </a:r>
            <a:endParaRPr lang="en-US" sz="2800" dirty="0"/>
          </a:p>
          <a:p>
            <a:pPr>
              <a:defRPr/>
            </a:pPr>
            <a:r>
              <a:rPr lang="en-US" sz="2800" b="1" dirty="0"/>
              <a:t>Imperialism</a:t>
            </a:r>
            <a:r>
              <a:rPr lang="en-US" sz="2800" dirty="0"/>
              <a:t>-</a:t>
            </a:r>
            <a:r>
              <a:rPr lang="en-US" sz="2800" dirty="0">
                <a:effectLst/>
              </a:rPr>
              <a:t>Extending a countries power by force or diplomacy.</a:t>
            </a:r>
            <a:endParaRPr lang="en-US" sz="2800" dirty="0"/>
          </a:p>
          <a:p>
            <a:pPr>
              <a:defRPr/>
            </a:pPr>
            <a:r>
              <a:rPr lang="en-US" sz="2800" b="1" dirty="0"/>
              <a:t>Nationalism</a:t>
            </a:r>
            <a:r>
              <a:rPr lang="en-US" sz="2800" dirty="0"/>
              <a:t>-Showing strong support for a country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87FDE-C56A-4DB0-A34E-754FD512F520}"/>
              </a:ext>
            </a:extLst>
          </p:cNvPr>
          <p:cNvSpPr>
            <a:spLocks noGrp="1"/>
          </p:cNvSpPr>
          <p:nvPr>
            <p:ph type="title"/>
          </p:nvPr>
        </p:nvSpPr>
        <p:spPr>
          <a:xfrm>
            <a:off x="457200" y="152400"/>
            <a:ext cx="8229600" cy="1143000"/>
          </a:xfrm>
        </p:spPr>
        <p:txBody>
          <a:bodyPr/>
          <a:lstStyle/>
          <a:p>
            <a:pPr>
              <a:defRPr/>
            </a:pPr>
            <a:r>
              <a:rPr lang="en-US" sz="1800" dirty="0">
                <a:solidFill>
                  <a:schemeClr val="tx1"/>
                </a:solidFill>
                <a:latin typeface="KBScaredStraight" panose="02000603000000000000" pitchFamily="2" charset="0"/>
                <a:ea typeface="KBScaredStraight" panose="02000603000000000000" pitchFamily="2" charset="0"/>
              </a:rPr>
              <a:t>Unemployed Men Outside of a Soup Kitchen in Chicago, 1933</a:t>
            </a:r>
            <a:br>
              <a:rPr lang="en-US" sz="1800" dirty="0">
                <a:solidFill>
                  <a:sysClr val="windowText" lastClr="000000"/>
                </a:solidFill>
                <a:latin typeface="KBScaredStraight" panose="02000603000000000000" pitchFamily="2" charset="0"/>
                <a:ea typeface="KBScaredStraight" panose="02000603000000000000" pitchFamily="2" charset="0"/>
              </a:rPr>
            </a:br>
            <a:endParaRPr lang="en-US" sz="1800" dirty="0">
              <a:solidFill>
                <a:schemeClr val="tx1"/>
              </a:solidFill>
            </a:endParaRPr>
          </a:p>
        </p:txBody>
      </p:sp>
      <p:pic>
        <p:nvPicPr>
          <p:cNvPr id="4" name="Content Placeholder 3">
            <a:extLst>
              <a:ext uri="{FF2B5EF4-FFF2-40B4-BE49-F238E27FC236}">
                <a16:creationId xmlns:a16="http://schemas.microsoft.com/office/drawing/2014/main" id="{917A4023-233A-4A3C-8060-21CDA88B0719}"/>
              </a:ext>
            </a:extLst>
          </p:cNvPr>
          <p:cNvPicPr>
            <a:picLocks noGrp="1" noChangeAspect="1"/>
          </p:cNvPicPr>
          <p:nvPr>
            <p:ph idx="1"/>
          </p:nvPr>
        </p:nvPicPr>
        <p:blipFill>
          <a:blip r:embed="rId2"/>
          <a:stretch>
            <a:fillRect/>
          </a:stretch>
        </p:blipFill>
        <p:spPr>
          <a:xfrm>
            <a:off x="-31750" y="3124200"/>
            <a:ext cx="4298950" cy="3695700"/>
          </a:xfrm>
          <a:ln w="38100">
            <a:solidFill>
              <a:schemeClr val="tx1"/>
            </a:solid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517DA76F-1B1E-47DE-9B40-C6AC9FF04FEE}"/>
              </a:ext>
            </a:extLst>
          </p:cNvPr>
          <p:cNvPicPr>
            <a:picLocks noChangeAspect="1"/>
          </p:cNvPicPr>
          <p:nvPr/>
        </p:nvPicPr>
        <p:blipFill>
          <a:blip r:embed="rId3"/>
          <a:stretch>
            <a:fillRect/>
          </a:stretch>
        </p:blipFill>
        <p:spPr>
          <a:xfrm>
            <a:off x="4267200" y="3124200"/>
            <a:ext cx="4724400" cy="3733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3F525885-0820-4330-8DC0-8762B6B7AF5D}"/>
              </a:ext>
            </a:extLst>
          </p:cNvPr>
          <p:cNvPicPr>
            <a:picLocks noChangeAspect="1"/>
          </p:cNvPicPr>
          <p:nvPr/>
        </p:nvPicPr>
        <p:blipFill>
          <a:blip r:embed="rId4"/>
          <a:stretch>
            <a:fillRect/>
          </a:stretch>
        </p:blipFill>
        <p:spPr>
          <a:xfrm>
            <a:off x="0" y="838200"/>
            <a:ext cx="9144000" cy="2227263"/>
          </a:xfrm>
          <a:prstGeom prst="rect">
            <a:avLst/>
          </a:prstGeom>
          <a:ln w="38100">
            <a:solidFill>
              <a:schemeClr val="tx1"/>
            </a:solidFill>
          </a:ln>
          <a:effectLst>
            <a:outerShdw blurRad="292100" dist="139700" dir="2700000" algn="tl" rotWithShape="0">
              <a:srgbClr val="333333">
                <a:alpha val="65000"/>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F64E3-5168-462F-96F6-4212E762B65C}"/>
              </a:ext>
            </a:extLst>
          </p:cNvPr>
          <p:cNvSpPr>
            <a:spLocks noGrp="1"/>
          </p:cNvSpPr>
          <p:nvPr>
            <p:ph type="title"/>
          </p:nvPr>
        </p:nvSpPr>
        <p:spPr>
          <a:xfrm>
            <a:off x="457200" y="-152400"/>
            <a:ext cx="8229600" cy="1143000"/>
          </a:xfrm>
        </p:spPr>
        <p:txBody>
          <a:bodyPr/>
          <a:lstStyle/>
          <a:p>
            <a:pPr>
              <a:defRPr/>
            </a:pPr>
            <a:r>
              <a:rPr lang="en-US" sz="2000" dirty="0"/>
              <a:t>Collaborative Probing Research Questions: The Great Depression</a:t>
            </a:r>
          </a:p>
        </p:txBody>
      </p:sp>
      <p:sp>
        <p:nvSpPr>
          <p:cNvPr id="3" name="Content Placeholder 2">
            <a:extLst>
              <a:ext uri="{FF2B5EF4-FFF2-40B4-BE49-F238E27FC236}">
                <a16:creationId xmlns:a16="http://schemas.microsoft.com/office/drawing/2014/main" id="{AE8500EC-1236-4D8E-A6BE-45786D77C3E1}"/>
              </a:ext>
            </a:extLst>
          </p:cNvPr>
          <p:cNvSpPr>
            <a:spLocks noGrp="1"/>
          </p:cNvSpPr>
          <p:nvPr>
            <p:ph idx="1"/>
          </p:nvPr>
        </p:nvSpPr>
        <p:spPr>
          <a:xfrm>
            <a:off x="457200" y="838200"/>
            <a:ext cx="8229600" cy="4530725"/>
          </a:xfrm>
        </p:spPr>
        <p:txBody>
          <a:bodyPr/>
          <a:lstStyle/>
          <a:p>
            <a:pPr>
              <a:defRPr/>
            </a:pPr>
            <a:r>
              <a:rPr lang="en-US" sz="1800" dirty="0"/>
              <a:t>What years did the Great Depression occur?</a:t>
            </a:r>
          </a:p>
          <a:p>
            <a:pPr>
              <a:defRPr/>
            </a:pPr>
            <a:r>
              <a:rPr lang="en-US" sz="1800" dirty="0"/>
              <a:t>What is meant by “Black Tuesday”</a:t>
            </a:r>
          </a:p>
          <a:p>
            <a:pPr>
              <a:defRPr/>
            </a:pPr>
            <a:r>
              <a:rPr lang="en-US" sz="1800" dirty="0"/>
              <a:t>Explain how the stock market crash marked the beginning of The Great Depression ( DOK ).</a:t>
            </a:r>
          </a:p>
          <a:p>
            <a:pPr>
              <a:defRPr/>
            </a:pPr>
            <a:r>
              <a:rPr lang="en-US" sz="1800" dirty="0"/>
              <a:t>List two economic factors that contributed to The Great Depression (DOK).</a:t>
            </a:r>
          </a:p>
          <a:p>
            <a:pPr>
              <a:defRPr/>
            </a:pPr>
            <a:r>
              <a:rPr lang="en-US" sz="1800" dirty="0"/>
              <a:t>Explain why banks failed ( DOK)</a:t>
            </a:r>
          </a:p>
          <a:p>
            <a:pPr>
              <a:defRPr/>
            </a:pPr>
            <a:r>
              <a:rPr lang="en-US" sz="1800" dirty="0"/>
              <a:t>What happens when a factory over produces a product (DOK)</a:t>
            </a:r>
          </a:p>
          <a:p>
            <a:pPr>
              <a:defRPr/>
            </a:pPr>
            <a:r>
              <a:rPr lang="en-US" sz="1800" dirty="0"/>
              <a:t>Explain how the United States recovered from The Great Depression</a:t>
            </a:r>
          </a:p>
          <a:p>
            <a:pPr>
              <a:defRPr/>
            </a:pPr>
            <a:endParaRPr lang="en-US" sz="1800" dirty="0"/>
          </a:p>
          <a:p>
            <a:pPr>
              <a:defRPr/>
            </a:pPr>
            <a:endParaRPr lang="en-US" sz="1800" dirty="0"/>
          </a:p>
          <a:p>
            <a:pPr>
              <a:defRPr/>
            </a:pPr>
            <a:endParaRPr lang="en-US" sz="1800" dirty="0"/>
          </a:p>
          <a:p>
            <a:pPr>
              <a:defRPr/>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F00F1-5339-4653-A90E-CC370CE512C2}"/>
              </a:ext>
            </a:extLst>
          </p:cNvPr>
          <p:cNvSpPr>
            <a:spLocks noGrp="1"/>
          </p:cNvSpPr>
          <p:nvPr>
            <p:ph type="title"/>
          </p:nvPr>
        </p:nvSpPr>
        <p:spPr/>
        <p:txBody>
          <a:bodyPr/>
          <a:lstStyle/>
          <a:p>
            <a:pPr>
              <a:defRPr/>
            </a:pPr>
            <a:endParaRPr lang="en-US"/>
          </a:p>
        </p:txBody>
      </p:sp>
      <p:pic>
        <p:nvPicPr>
          <p:cNvPr id="74755" name="Content Placeholder 3">
            <a:extLst>
              <a:ext uri="{FF2B5EF4-FFF2-40B4-BE49-F238E27FC236}">
                <a16:creationId xmlns:a16="http://schemas.microsoft.com/office/drawing/2014/main" id="{03B9DEED-AD63-4EF2-9C70-778F4A7F8CB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3688" y="-76200"/>
            <a:ext cx="9448801" cy="6934200"/>
          </a:xfrm>
        </p:spPr>
      </p:pic>
      <p:sp>
        <p:nvSpPr>
          <p:cNvPr id="74756" name="TextBox 4">
            <a:extLst>
              <a:ext uri="{FF2B5EF4-FFF2-40B4-BE49-F238E27FC236}">
                <a16:creationId xmlns:a16="http://schemas.microsoft.com/office/drawing/2014/main" id="{9F9A8D14-1283-4991-AA4C-A67E74EEC89D}"/>
              </a:ext>
            </a:extLst>
          </p:cNvPr>
          <p:cNvSpPr txBox="1">
            <a:spLocks noChangeArrowheads="1"/>
          </p:cNvSpPr>
          <p:nvPr/>
        </p:nvSpPr>
        <p:spPr bwMode="auto">
          <a:xfrm>
            <a:off x="-152400" y="152400"/>
            <a:ext cx="9307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800">
                <a:solidFill>
                  <a:srgbClr val="FF0000"/>
                </a:solidFill>
              </a:rPr>
              <a:t>THE STOCK MARKET CRASH/THE GREAT DEPRESSION</a:t>
            </a:r>
          </a:p>
        </p:txBody>
      </p:sp>
      <p:sp>
        <p:nvSpPr>
          <p:cNvPr id="74757" name="Cloud Callout 5">
            <a:extLst>
              <a:ext uri="{FF2B5EF4-FFF2-40B4-BE49-F238E27FC236}">
                <a16:creationId xmlns:a16="http://schemas.microsoft.com/office/drawing/2014/main" id="{190357DB-AF70-4557-B9AA-45881C1F0667}"/>
              </a:ext>
            </a:extLst>
          </p:cNvPr>
          <p:cNvSpPr>
            <a:spLocks noChangeArrowheads="1"/>
          </p:cNvSpPr>
          <p:nvPr/>
        </p:nvSpPr>
        <p:spPr bwMode="auto">
          <a:xfrm>
            <a:off x="1066800" y="914400"/>
            <a:ext cx="1295400" cy="765175"/>
          </a:xfrm>
          <a:prstGeom prst="cloudCallout">
            <a:avLst>
              <a:gd name="adj1" fmla="val -20833"/>
              <a:gd name="adj2" fmla="val 625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74758" name="Cloud Callout 7">
            <a:extLst>
              <a:ext uri="{FF2B5EF4-FFF2-40B4-BE49-F238E27FC236}">
                <a16:creationId xmlns:a16="http://schemas.microsoft.com/office/drawing/2014/main" id="{F7092609-3A8D-483B-800F-B0EBA406BD8D}"/>
              </a:ext>
            </a:extLst>
          </p:cNvPr>
          <p:cNvSpPr>
            <a:spLocks noChangeArrowheads="1"/>
          </p:cNvSpPr>
          <p:nvPr/>
        </p:nvSpPr>
        <p:spPr bwMode="auto">
          <a:xfrm>
            <a:off x="4724400" y="2895600"/>
            <a:ext cx="914400" cy="917575"/>
          </a:xfrm>
          <a:prstGeom prst="cloudCallout">
            <a:avLst>
              <a:gd name="adj1" fmla="val -20833"/>
              <a:gd name="adj2" fmla="val 625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74759" name="Cloud Callout 8">
            <a:extLst>
              <a:ext uri="{FF2B5EF4-FFF2-40B4-BE49-F238E27FC236}">
                <a16:creationId xmlns:a16="http://schemas.microsoft.com/office/drawing/2014/main" id="{B02C80A8-45EC-4BE3-AC40-AAA3199DEDA4}"/>
              </a:ext>
            </a:extLst>
          </p:cNvPr>
          <p:cNvSpPr>
            <a:spLocks noChangeArrowheads="1"/>
          </p:cNvSpPr>
          <p:nvPr/>
        </p:nvSpPr>
        <p:spPr bwMode="auto">
          <a:xfrm>
            <a:off x="1905000" y="2895600"/>
            <a:ext cx="914400" cy="914400"/>
          </a:xfrm>
          <a:prstGeom prst="cloudCallout">
            <a:avLst>
              <a:gd name="adj1" fmla="val -20833"/>
              <a:gd name="adj2" fmla="val 625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74760" name="Cloud Callout 9">
            <a:extLst>
              <a:ext uri="{FF2B5EF4-FFF2-40B4-BE49-F238E27FC236}">
                <a16:creationId xmlns:a16="http://schemas.microsoft.com/office/drawing/2014/main" id="{2479C9AA-FBF9-4455-8105-30C91DEB7CB3}"/>
              </a:ext>
            </a:extLst>
          </p:cNvPr>
          <p:cNvSpPr>
            <a:spLocks noChangeArrowheads="1"/>
          </p:cNvSpPr>
          <p:nvPr/>
        </p:nvSpPr>
        <p:spPr bwMode="auto">
          <a:xfrm>
            <a:off x="3886200" y="914400"/>
            <a:ext cx="914400" cy="1069975"/>
          </a:xfrm>
          <a:prstGeom prst="cloudCallout">
            <a:avLst>
              <a:gd name="adj1" fmla="val -20833"/>
              <a:gd name="adj2" fmla="val 625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74761" name="Cloud Callout 10">
            <a:extLst>
              <a:ext uri="{FF2B5EF4-FFF2-40B4-BE49-F238E27FC236}">
                <a16:creationId xmlns:a16="http://schemas.microsoft.com/office/drawing/2014/main" id="{47FB2ED5-96D6-4029-92BF-B14480CACD6A}"/>
              </a:ext>
            </a:extLst>
          </p:cNvPr>
          <p:cNvSpPr>
            <a:spLocks noChangeArrowheads="1"/>
          </p:cNvSpPr>
          <p:nvPr/>
        </p:nvSpPr>
        <p:spPr bwMode="auto">
          <a:xfrm>
            <a:off x="6172200" y="522288"/>
            <a:ext cx="914400" cy="1004887"/>
          </a:xfrm>
          <a:prstGeom prst="cloudCallout">
            <a:avLst>
              <a:gd name="adj1" fmla="val -20833"/>
              <a:gd name="adj2" fmla="val 625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74762" name="TextBox 11">
            <a:extLst>
              <a:ext uri="{FF2B5EF4-FFF2-40B4-BE49-F238E27FC236}">
                <a16:creationId xmlns:a16="http://schemas.microsoft.com/office/drawing/2014/main" id="{F9605AE7-A66D-4A75-9DA9-2D719F9B68C9}"/>
              </a:ext>
            </a:extLst>
          </p:cNvPr>
          <p:cNvSpPr txBox="1">
            <a:spLocks noChangeArrowheads="1"/>
          </p:cNvSpPr>
          <p:nvPr/>
        </p:nvSpPr>
        <p:spPr bwMode="auto">
          <a:xfrm>
            <a:off x="1714500" y="5257800"/>
            <a:ext cx="7054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800">
                <a:solidFill>
                  <a:srgbClr val="FF0000"/>
                </a:solidFill>
              </a:rPr>
              <a:t>SO WHAT:_____________________________________________</a:t>
            </a:r>
          </a:p>
        </p:txBody>
      </p:sp>
      <p:sp>
        <p:nvSpPr>
          <p:cNvPr id="74763" name="TextBox 12">
            <a:extLst>
              <a:ext uri="{FF2B5EF4-FFF2-40B4-BE49-F238E27FC236}">
                <a16:creationId xmlns:a16="http://schemas.microsoft.com/office/drawing/2014/main" id="{6D66FC37-68C3-4489-83AE-D6E1CDBF6927}"/>
              </a:ext>
            </a:extLst>
          </p:cNvPr>
          <p:cNvSpPr txBox="1">
            <a:spLocks noChangeArrowheads="1"/>
          </p:cNvSpPr>
          <p:nvPr/>
        </p:nvSpPr>
        <p:spPr bwMode="auto">
          <a:xfrm>
            <a:off x="1714500" y="6019800"/>
            <a:ext cx="7142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800">
                <a:solidFill>
                  <a:srgbClr val="FF0000"/>
                </a:solidFill>
              </a:rPr>
              <a:t>SO WHY: _____________________________________________&gt;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60DB600-2D67-4F3C-B689-74A039B1C86B}"/>
              </a:ext>
            </a:extLst>
          </p:cNvPr>
          <p:cNvSpPr>
            <a:spLocks noGrp="1" noChangeArrowheads="1"/>
          </p:cNvSpPr>
          <p:nvPr>
            <p:ph type="title"/>
          </p:nvPr>
        </p:nvSpPr>
        <p:spPr>
          <a:xfrm>
            <a:off x="457200" y="-381000"/>
            <a:ext cx="8229600" cy="1143000"/>
          </a:xfrm>
        </p:spPr>
        <p:txBody>
          <a:bodyPr/>
          <a:lstStyle/>
          <a:p>
            <a:pPr eaLnBrk="1" hangingPunct="1">
              <a:defRPr/>
            </a:pPr>
            <a:r>
              <a:rPr lang="en-US" sz="1600" u="sng" dirty="0"/>
              <a:t>Stock Market Crash: The Beginning of The Great Depression </a:t>
            </a:r>
          </a:p>
        </p:txBody>
      </p:sp>
      <p:sp>
        <p:nvSpPr>
          <p:cNvPr id="7171" name="Rectangle 3">
            <a:extLst>
              <a:ext uri="{FF2B5EF4-FFF2-40B4-BE49-F238E27FC236}">
                <a16:creationId xmlns:a16="http://schemas.microsoft.com/office/drawing/2014/main" id="{F84A1572-172D-42F6-BDEF-17D939DBA4A1}"/>
              </a:ext>
            </a:extLst>
          </p:cNvPr>
          <p:cNvSpPr>
            <a:spLocks noGrp="1" noChangeArrowheads="1"/>
          </p:cNvSpPr>
          <p:nvPr>
            <p:ph type="body" idx="1"/>
          </p:nvPr>
        </p:nvSpPr>
        <p:spPr>
          <a:xfrm>
            <a:off x="457200" y="381000"/>
            <a:ext cx="8229600" cy="6477000"/>
          </a:xfrm>
        </p:spPr>
        <p:txBody>
          <a:bodyPr/>
          <a:lstStyle/>
          <a:p>
            <a:pPr eaLnBrk="1" hangingPunct="1">
              <a:defRPr/>
            </a:pPr>
            <a:r>
              <a:rPr lang="en-US" sz="1800" dirty="0"/>
              <a:t>Stock Market Crash (1929): </a:t>
            </a:r>
          </a:p>
          <a:p>
            <a:pPr eaLnBrk="1" hangingPunct="1">
              <a:defRPr/>
            </a:pPr>
            <a:r>
              <a:rPr lang="en-US" sz="1800" dirty="0"/>
              <a:t>Banks had purchased_______ amounts of stocks, after the crash, they lost money</a:t>
            </a:r>
          </a:p>
          <a:p>
            <a:pPr eaLnBrk="1" hangingPunct="1">
              <a:defRPr/>
            </a:pPr>
            <a:r>
              <a:rPr lang="en-US" sz="1800" dirty="0"/>
              <a:t>“Run on the banks” –causes the_________ to_______</a:t>
            </a:r>
          </a:p>
          <a:p>
            <a:pPr eaLnBrk="1" hangingPunct="1">
              <a:defRPr/>
            </a:pPr>
            <a:r>
              <a:rPr lang="en-US" sz="1800" u="sng" dirty="0"/>
              <a:t>Economic Factors that resulted in The Great Depression</a:t>
            </a:r>
          </a:p>
          <a:p>
            <a:pPr lvl="1" eaLnBrk="1" hangingPunct="1">
              <a:defRPr/>
            </a:pPr>
            <a:r>
              <a:rPr lang="en-US" sz="1800" dirty="0"/>
              <a:t>High________ post WWI</a:t>
            </a:r>
          </a:p>
          <a:p>
            <a:pPr lvl="1" eaLnBrk="1" hangingPunct="1">
              <a:defRPr/>
            </a:pPr>
            <a:r>
              <a:rPr lang="en-US" sz="1800" dirty="0"/>
              <a:t>Speculation in the Stock_______- prices of stocks increase, more than they are really _______</a:t>
            </a:r>
          </a:p>
          <a:p>
            <a:pPr lvl="1" eaLnBrk="1" hangingPunct="1">
              <a:defRPr/>
            </a:pPr>
            <a:r>
              <a:rPr lang="en-US" sz="1800" dirty="0"/>
              <a:t>Banks purchasing_______ (lose it all after the______)</a:t>
            </a:r>
          </a:p>
          <a:p>
            <a:pPr lvl="1" eaLnBrk="1" hangingPunct="1">
              <a:defRPr/>
            </a:pPr>
            <a:r>
              <a:rPr lang="en-US" sz="1800" dirty="0"/>
              <a:t>Laissez-faire__________: economy could_______ itself out of the depression</a:t>
            </a:r>
          </a:p>
          <a:p>
            <a:pPr eaLnBrk="1" hangingPunct="1">
              <a:defRPr/>
            </a:pPr>
            <a:endParaRPr lang="en-US" sz="1800" u="sng" dirty="0"/>
          </a:p>
          <a:p>
            <a:pPr eaLnBrk="1" hangingPunct="1">
              <a:defRPr/>
            </a:pPr>
            <a:r>
              <a:rPr lang="en-US" sz="1800" u="sng" dirty="0">
                <a:effectLst/>
              </a:rPr>
              <a:t>Explain economic factors that resulted in the Great Depression</a:t>
            </a:r>
          </a:p>
          <a:p>
            <a:pPr eaLnBrk="1" hangingPunct="1">
              <a:defRPr/>
            </a:pPr>
            <a:r>
              <a:rPr lang="en-US" sz="1800" dirty="0"/>
              <a:t>Causes of the Great ___________:</a:t>
            </a:r>
          </a:p>
          <a:p>
            <a:pPr lvl="1" eaLnBrk="1" hangingPunct="1">
              <a:defRPr/>
            </a:pPr>
            <a:r>
              <a:rPr lang="en-US" sz="1800" dirty="0"/>
              <a:t>People borrowed more money from the_______ than they could repay (banks/_______ collapse)</a:t>
            </a:r>
          </a:p>
          <a:p>
            <a:pPr lvl="1" eaLnBrk="1" hangingPunct="1">
              <a:defRPr/>
            </a:pPr>
            <a:r>
              <a:rPr lang="en-US" sz="1800" dirty="0"/>
              <a:t>Many_______ had produced______ goods than they could sell (over production)</a:t>
            </a:r>
          </a:p>
          <a:p>
            <a:pPr lvl="1" eaLnBrk="1" hangingPunct="1">
              <a:defRPr/>
            </a:pPr>
            <a:r>
              <a:rPr lang="en-US" sz="1800" dirty="0"/>
              <a:t>Farmers produce______ crops- European competition_________</a:t>
            </a:r>
            <a:endParaRPr lang="en-US" sz="1800" u="sng"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5A1CB-283C-47AF-BA2E-79B440B98C31}"/>
              </a:ext>
            </a:extLst>
          </p:cNvPr>
          <p:cNvSpPr>
            <a:spLocks noGrp="1"/>
          </p:cNvSpPr>
          <p:nvPr>
            <p:ph type="title"/>
          </p:nvPr>
        </p:nvSpPr>
        <p:spPr/>
        <p:txBody>
          <a:bodyPr/>
          <a:lstStyle/>
          <a:p>
            <a:pPr>
              <a:defRPr/>
            </a:pPr>
            <a:r>
              <a:rPr lang="en-US" dirty="0"/>
              <a:t>Group Collaborative Research</a:t>
            </a:r>
          </a:p>
        </p:txBody>
      </p:sp>
      <p:sp>
        <p:nvSpPr>
          <p:cNvPr id="3" name="Content Placeholder 2">
            <a:extLst>
              <a:ext uri="{FF2B5EF4-FFF2-40B4-BE49-F238E27FC236}">
                <a16:creationId xmlns:a16="http://schemas.microsoft.com/office/drawing/2014/main" id="{2EA95EBD-5D58-4CAB-B788-52E1686898D3}"/>
              </a:ext>
            </a:extLst>
          </p:cNvPr>
          <p:cNvSpPr>
            <a:spLocks noGrp="1"/>
          </p:cNvSpPr>
          <p:nvPr>
            <p:ph idx="1"/>
          </p:nvPr>
        </p:nvSpPr>
        <p:spPr>
          <a:xfrm>
            <a:off x="457200" y="1447800"/>
            <a:ext cx="8229600" cy="4530725"/>
          </a:xfrm>
        </p:spPr>
        <p:txBody>
          <a:bodyPr/>
          <a:lstStyle/>
          <a:p>
            <a:pPr>
              <a:defRPr/>
            </a:pPr>
            <a:r>
              <a:rPr lang="en-US" sz="2000" dirty="0"/>
              <a:t>Group 1: A)Explain what is  meant by “Black Tuesday” B) Draw one illustration</a:t>
            </a:r>
          </a:p>
          <a:p>
            <a:pPr>
              <a:defRPr/>
            </a:pPr>
            <a:r>
              <a:rPr lang="en-US" sz="2000" dirty="0"/>
              <a:t>Group 2: A) Define The Great Depression B) Draw one illustration</a:t>
            </a:r>
          </a:p>
          <a:p>
            <a:pPr>
              <a:defRPr/>
            </a:pPr>
            <a:r>
              <a:rPr lang="en-US" sz="2000" dirty="0"/>
              <a:t>Group 3: A) How were Banks effected during the Great Depression B) Draw one illustration</a:t>
            </a:r>
          </a:p>
          <a:p>
            <a:pPr>
              <a:defRPr/>
            </a:pPr>
            <a:r>
              <a:rPr lang="en-US" sz="2000" dirty="0"/>
              <a:t>Group 4: A) Explain what happened to the stock market in 1929 B) Draw one illustration </a:t>
            </a:r>
          </a:p>
          <a:p>
            <a:pPr>
              <a:defRPr/>
            </a:pPr>
            <a:r>
              <a:rPr lang="en-US" sz="2000" dirty="0"/>
              <a:t>Group 5: A) How was Georgia effected by the Great Depression</a:t>
            </a:r>
          </a:p>
          <a:p>
            <a:pPr>
              <a:defRPr/>
            </a:pPr>
            <a:r>
              <a:rPr lang="en-US" sz="2000" dirty="0"/>
              <a:t>Group 6: How many jobs were lost during the Great Depression B) Draw one illustration.</a:t>
            </a:r>
          </a:p>
          <a:p>
            <a:pPr>
              <a:defRPr/>
            </a:pPr>
            <a:r>
              <a:rPr lang="en-US" sz="2000" dirty="0"/>
              <a:t>Group 7: A) List at least two causes of the Great Depression B) Draw one illustration </a:t>
            </a:r>
          </a:p>
          <a:p>
            <a:pPr>
              <a:defRPr/>
            </a:pPr>
            <a:endParaRPr lang="en-US" sz="2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26C112-2B71-489E-AF24-879A40B5D33C}"/>
              </a:ext>
            </a:extLst>
          </p:cNvPr>
          <p:cNvSpPr/>
          <p:nvPr/>
        </p:nvSpPr>
        <p:spPr>
          <a:xfrm>
            <a:off x="4522788" y="857250"/>
            <a:ext cx="138112" cy="692150"/>
          </a:xfrm>
          <a:prstGeom prst="rect">
            <a:avLst/>
          </a:prstGeom>
          <a:noFill/>
        </p:spPr>
        <p:txBody>
          <a:bodyPr wrap="none" lIns="68580" tIns="34290" rIns="68580" bIns="34290">
            <a:spAutoFit/>
          </a:bodyPr>
          <a:lstStyle/>
          <a:p>
            <a:pPr algn="ctr">
              <a:defRPr/>
            </a:pPr>
            <a:endParaRPr lang="en-US" sz="4050" b="1" dirty="0">
              <a:ln w="10160">
                <a:solidFill>
                  <a:sysClr val="windowText" lastClr="000000"/>
                </a:solidFill>
                <a:prstDash val="solid"/>
              </a:ln>
              <a:solidFill>
                <a:srgbClr val="BFBFBF"/>
              </a:solidFill>
              <a:effectLst>
                <a:outerShdw blurRad="38100" dist="22860" dir="5400000" algn="tl" rotWithShape="0">
                  <a:srgbClr val="000000">
                    <a:alpha val="30000"/>
                  </a:srgbClr>
                </a:outerShdw>
              </a:effectLst>
              <a:latin typeface="KG Second Chances Solid" panose="02000000000000000000" pitchFamily="2" charset="0"/>
            </a:endParaRPr>
          </a:p>
        </p:txBody>
      </p:sp>
      <p:pic>
        <p:nvPicPr>
          <p:cNvPr id="77827" name="Picture 1">
            <a:extLst>
              <a:ext uri="{FF2B5EF4-FFF2-40B4-BE49-F238E27FC236}">
                <a16:creationId xmlns:a16="http://schemas.microsoft.com/office/drawing/2014/main" id="{60D39414-0D9B-49AC-8310-E83C465A6637}"/>
              </a:ext>
            </a:extLst>
          </p:cNvPr>
          <p:cNvPicPr>
            <a:picLocks noChangeAspect="1"/>
          </p:cNvPicPr>
          <p:nvPr/>
        </p:nvPicPr>
        <p:blipFill>
          <a:blip r:embed="rId2">
            <a:grayscl/>
            <a:extLst>
              <a:ext uri="{28A0092B-C50C-407E-A947-70E740481C1C}">
                <a14:useLocalDpi xmlns:a14="http://schemas.microsoft.com/office/drawing/2010/main" val="0"/>
              </a:ext>
            </a:extLst>
          </a:blip>
          <a:srcRect l="22820" t="1064" r="22964" b="7027"/>
          <a:stretch>
            <a:fillRect/>
          </a:stretch>
        </p:blipFill>
        <p:spPr bwMode="auto">
          <a:xfrm>
            <a:off x="2284413" y="4619625"/>
            <a:ext cx="8572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ADB94430-FAFB-45E4-8B83-4E514F6C622D}"/>
              </a:ext>
            </a:extLst>
          </p:cNvPr>
          <p:cNvSpPr/>
          <p:nvPr/>
        </p:nvSpPr>
        <p:spPr>
          <a:xfrm>
            <a:off x="295275" y="1946275"/>
            <a:ext cx="8593138" cy="3711575"/>
          </a:xfrm>
          <a:prstGeom prst="rect">
            <a:avLst/>
          </a:prstGeom>
          <a:no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829" name="TextBox 8">
            <a:extLst>
              <a:ext uri="{FF2B5EF4-FFF2-40B4-BE49-F238E27FC236}">
                <a16:creationId xmlns:a16="http://schemas.microsoft.com/office/drawing/2014/main" id="{D9D5E448-01A2-4B80-9B83-2E94E67B1459}"/>
              </a:ext>
            </a:extLst>
          </p:cNvPr>
          <p:cNvSpPr txBox="1">
            <a:spLocks noChangeArrowheads="1"/>
          </p:cNvSpPr>
          <p:nvPr/>
        </p:nvSpPr>
        <p:spPr bwMode="auto">
          <a:xfrm>
            <a:off x="12700" y="5826125"/>
            <a:ext cx="19891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900">
                <a:latin typeface="KBScaredStraight"/>
                <a:ea typeface="KBScaredStraight"/>
                <a:cs typeface="KBScaredStraight"/>
              </a:rPr>
              <a:t>© 2014 Brain Wrinkles</a:t>
            </a:r>
          </a:p>
        </p:txBody>
      </p:sp>
      <p:graphicFrame>
        <p:nvGraphicFramePr>
          <p:cNvPr id="12" name="Table 11">
            <a:extLst>
              <a:ext uri="{FF2B5EF4-FFF2-40B4-BE49-F238E27FC236}">
                <a16:creationId xmlns:a16="http://schemas.microsoft.com/office/drawing/2014/main" id="{33917FA3-2A14-4599-8A1F-7932CEF2F55B}"/>
              </a:ext>
            </a:extLst>
          </p:cNvPr>
          <p:cNvGraphicFramePr>
            <a:graphicFrameLocks noGrp="1"/>
          </p:cNvGraphicFramePr>
          <p:nvPr/>
        </p:nvGraphicFramePr>
        <p:xfrm>
          <a:off x="289587" y="1968414"/>
          <a:ext cx="8615885" cy="3825240"/>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2429569">
                  <a:extLst>
                    <a:ext uri="{9D8B030D-6E8A-4147-A177-3AD203B41FA5}">
                      <a16:colId xmlns:a16="http://schemas.microsoft.com/office/drawing/2014/main" val="20000"/>
                    </a:ext>
                  </a:extLst>
                </a:gridCol>
                <a:gridCol w="6186316">
                  <a:extLst>
                    <a:ext uri="{9D8B030D-6E8A-4147-A177-3AD203B41FA5}">
                      <a16:colId xmlns:a16="http://schemas.microsoft.com/office/drawing/2014/main" val="20001"/>
                    </a:ext>
                  </a:extLst>
                </a:gridCol>
              </a:tblGrid>
              <a:tr h="278130">
                <a:tc>
                  <a:txBody>
                    <a:bodyPr/>
                    <a:lstStyle/>
                    <a:p>
                      <a:pPr algn="ctr"/>
                      <a:endParaRPr lang="en-US" sz="1400" dirty="0">
                        <a:latin typeface="KG Second Chances Solid" panose="02000000000000000000" pitchFamily="2" charset="0"/>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a:latin typeface="KG Second Chances Solid" panose="02000000000000000000" pitchFamily="2" charset="0"/>
                      </a:endParaRPr>
                    </a:p>
                  </a:txBody>
                  <a:tcPr marL="68580" marR="68580" marT="34290" marB="34290"/>
                </a:tc>
                <a:extLst>
                  <a:ext uri="{0D108BD9-81ED-4DB2-BD59-A6C34878D82A}">
                    <a16:rowId xmlns:a16="http://schemas.microsoft.com/office/drawing/2014/main" val="10000"/>
                  </a:ext>
                </a:extLst>
              </a:tr>
              <a:tr h="685800">
                <a:tc>
                  <a:txBody>
                    <a:bodyPr/>
                    <a:lstStyle/>
                    <a:p>
                      <a:endParaRPr lang="en-US" sz="1400" dirty="0">
                        <a:latin typeface="KG Second Chances Solid" panose="02000000000000000000" pitchFamily="2" charset="0"/>
                      </a:endParaRPr>
                    </a:p>
                  </a:txBody>
                  <a:tcPr marL="68580" marR="68580" marT="34290" marB="34290"/>
                </a:tc>
                <a:tc>
                  <a:txBody>
                    <a:bodyPr/>
                    <a:lstStyle/>
                    <a:p>
                      <a:endParaRPr lang="en-US" sz="1400" dirty="0"/>
                    </a:p>
                    <a:p>
                      <a:endParaRPr lang="en-US" sz="1400" dirty="0"/>
                    </a:p>
                    <a:p>
                      <a:endParaRPr lang="en-US" sz="1400" dirty="0"/>
                    </a:p>
                  </a:txBody>
                  <a:tcPr marL="68580" marR="68580" marT="34290" marB="34290"/>
                </a:tc>
                <a:extLst>
                  <a:ext uri="{0D108BD9-81ED-4DB2-BD59-A6C34878D82A}">
                    <a16:rowId xmlns:a16="http://schemas.microsoft.com/office/drawing/2014/main" val="10001"/>
                  </a:ext>
                </a:extLst>
              </a:tr>
              <a:tr h="685800">
                <a:tc>
                  <a:txBody>
                    <a:bodyPr/>
                    <a:lstStyle/>
                    <a:p>
                      <a:endParaRPr lang="en-US" sz="1400" dirty="0">
                        <a:latin typeface="KG Second Chances Solid" panose="02000000000000000000" pitchFamily="2" charset="0"/>
                      </a:endParaRPr>
                    </a:p>
                  </a:txBody>
                  <a:tcPr marL="68580" marR="68580" marT="34290" marB="34290"/>
                </a:tc>
                <a:tc>
                  <a:txBody>
                    <a:bodyPr/>
                    <a:lstStyle/>
                    <a:p>
                      <a:endParaRPr lang="en-US" sz="1400" dirty="0"/>
                    </a:p>
                    <a:p>
                      <a:endParaRPr lang="en-US" sz="1400" dirty="0"/>
                    </a:p>
                    <a:p>
                      <a:endParaRPr lang="en-US" sz="1400" dirty="0"/>
                    </a:p>
                  </a:txBody>
                  <a:tcPr marL="68580" marR="68580" marT="34290" marB="34290"/>
                </a:tc>
                <a:extLst>
                  <a:ext uri="{0D108BD9-81ED-4DB2-BD59-A6C34878D82A}">
                    <a16:rowId xmlns:a16="http://schemas.microsoft.com/office/drawing/2014/main" val="10002"/>
                  </a:ext>
                </a:extLst>
              </a:tr>
              <a:tr h="685800">
                <a:tc>
                  <a:txBody>
                    <a:bodyPr/>
                    <a:lstStyle/>
                    <a:p>
                      <a:endParaRPr lang="en-US" sz="1400" dirty="0">
                        <a:latin typeface="KG Second Chances Solid" panose="02000000000000000000" pitchFamily="2" charset="0"/>
                      </a:endParaRPr>
                    </a:p>
                  </a:txBody>
                  <a:tcPr marL="68580" marR="68580" marT="34290" marB="34290"/>
                </a:tc>
                <a:tc>
                  <a:txBody>
                    <a:bodyPr/>
                    <a:lstStyle/>
                    <a:p>
                      <a:endParaRPr lang="en-US" sz="1400" dirty="0"/>
                    </a:p>
                    <a:p>
                      <a:endParaRPr lang="en-US" sz="1400" dirty="0"/>
                    </a:p>
                    <a:p>
                      <a:endParaRPr lang="en-US" sz="1400" dirty="0"/>
                    </a:p>
                  </a:txBody>
                  <a:tcPr marL="68580" marR="68580" marT="34290" marB="34290"/>
                </a:tc>
                <a:extLst>
                  <a:ext uri="{0D108BD9-81ED-4DB2-BD59-A6C34878D82A}">
                    <a16:rowId xmlns:a16="http://schemas.microsoft.com/office/drawing/2014/main" val="10003"/>
                  </a:ext>
                </a:extLst>
              </a:tr>
              <a:tr h="685800">
                <a:tc>
                  <a:txBody>
                    <a:bodyPr/>
                    <a:lstStyle/>
                    <a:p>
                      <a:endParaRPr lang="en-US" sz="1400" dirty="0">
                        <a:latin typeface="KG Second Chances Solid" panose="02000000000000000000" pitchFamily="2" charset="0"/>
                      </a:endParaRPr>
                    </a:p>
                  </a:txBody>
                  <a:tcPr marL="68580" marR="68580" marT="34290" marB="34290"/>
                </a:tc>
                <a:tc>
                  <a:txBody>
                    <a:bodyPr/>
                    <a:lstStyle/>
                    <a:p>
                      <a:endParaRPr lang="en-US" sz="1400" dirty="0"/>
                    </a:p>
                    <a:p>
                      <a:endParaRPr lang="en-US" sz="1400" dirty="0"/>
                    </a:p>
                    <a:p>
                      <a:endParaRPr lang="en-US" sz="1400" dirty="0"/>
                    </a:p>
                  </a:txBody>
                  <a:tcPr marL="68580" marR="68580" marT="34290" marB="34290"/>
                </a:tc>
                <a:extLst>
                  <a:ext uri="{0D108BD9-81ED-4DB2-BD59-A6C34878D82A}">
                    <a16:rowId xmlns:a16="http://schemas.microsoft.com/office/drawing/2014/main" val="10004"/>
                  </a:ext>
                </a:extLst>
              </a:tr>
              <a:tr h="685800">
                <a:tc>
                  <a:txBody>
                    <a:bodyPr/>
                    <a:lstStyle/>
                    <a:p>
                      <a:endParaRPr lang="en-US" sz="1400" dirty="0">
                        <a:latin typeface="KG Second Chances Solid" panose="02000000000000000000" pitchFamily="2" charset="0"/>
                      </a:endParaRPr>
                    </a:p>
                  </a:txBody>
                  <a:tcPr marL="68580" marR="68580" marT="34290" marB="34290"/>
                </a:tc>
                <a:tc>
                  <a:txBody>
                    <a:bodyPr/>
                    <a:lstStyle/>
                    <a:p>
                      <a:endParaRPr lang="en-US" sz="1400" dirty="0"/>
                    </a:p>
                    <a:p>
                      <a:endParaRPr lang="en-US" sz="1400" dirty="0"/>
                    </a:p>
                    <a:p>
                      <a:endParaRPr lang="en-US" sz="1400" dirty="0"/>
                    </a:p>
                  </a:txBody>
                  <a:tcPr marL="68580" marR="68580" marT="34290" marB="34290"/>
                </a:tc>
                <a:extLst>
                  <a:ext uri="{0D108BD9-81ED-4DB2-BD59-A6C34878D82A}">
                    <a16:rowId xmlns:a16="http://schemas.microsoft.com/office/drawing/2014/main" val="10005"/>
                  </a:ext>
                </a:extLst>
              </a:tr>
            </a:tbl>
          </a:graphicData>
        </a:graphic>
      </p:graphicFrame>
      <p:sp>
        <p:nvSpPr>
          <p:cNvPr id="77831" name="TextBox 4">
            <a:extLst>
              <a:ext uri="{FF2B5EF4-FFF2-40B4-BE49-F238E27FC236}">
                <a16:creationId xmlns:a16="http://schemas.microsoft.com/office/drawing/2014/main" id="{8C068F29-538C-4A6D-B01B-16BC26F9E3B3}"/>
              </a:ext>
            </a:extLst>
          </p:cNvPr>
          <p:cNvSpPr txBox="1">
            <a:spLocks noChangeArrowheads="1"/>
          </p:cNvSpPr>
          <p:nvPr/>
        </p:nvSpPr>
        <p:spPr bwMode="auto">
          <a:xfrm>
            <a:off x="125413" y="838200"/>
            <a:ext cx="89344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0"/>
              </a:spcBef>
              <a:buClrTx/>
              <a:buSzTx/>
              <a:buFontTx/>
              <a:buNone/>
            </a:pPr>
            <a:r>
              <a:rPr lang="en-US" altLang="en-US" sz="2000" b="1">
                <a:latin typeface="KBScaredStraight"/>
                <a:ea typeface="KBScaredStraight"/>
                <a:cs typeface="KBScaredStraight"/>
              </a:rPr>
              <a:t>Directions: </a:t>
            </a:r>
            <a:r>
              <a:rPr lang="en-US" altLang="en-US" sz="2000">
                <a:latin typeface="KBScaredStraight"/>
                <a:ea typeface="KBScaredStraight"/>
                <a:cs typeface="KBScaredStraight"/>
              </a:rPr>
              <a:t>Create a song playlist about the topics discussed during the Great Depression lesson. Also, write a brief explanation of how the song relates to the topic.</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Box 1">
            <a:extLst>
              <a:ext uri="{FF2B5EF4-FFF2-40B4-BE49-F238E27FC236}">
                <a16:creationId xmlns:a16="http://schemas.microsoft.com/office/drawing/2014/main" id="{535206AA-87DB-40EA-B94A-8A46E17B4868}"/>
              </a:ext>
            </a:extLst>
          </p:cNvPr>
          <p:cNvSpPr txBox="1">
            <a:spLocks noChangeArrowheads="1"/>
          </p:cNvSpPr>
          <p:nvPr/>
        </p:nvSpPr>
        <p:spPr bwMode="auto">
          <a:xfrm>
            <a:off x="-50800" y="304800"/>
            <a:ext cx="90439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a:spcBef>
                <a:spcPct val="0"/>
              </a:spcBef>
              <a:buClrTx/>
              <a:buSzTx/>
              <a:buFontTx/>
              <a:buNone/>
            </a:pPr>
            <a:r>
              <a:rPr lang="en-US" altLang="en-US" sz="2000" b="1">
                <a:latin typeface="KBScaredStraight"/>
                <a:ea typeface="KBScaredStraight"/>
                <a:cs typeface="KBScaredStraight"/>
              </a:rPr>
              <a:t>Directions: </a:t>
            </a:r>
            <a:r>
              <a:rPr lang="en-US" altLang="en-US" sz="2000">
                <a:latin typeface="KBScaredStraight"/>
                <a:ea typeface="KBScaredStraight"/>
                <a:cs typeface="KBScaredStraight"/>
              </a:rPr>
              <a:t>Write a news article that describes one of the major events from this time period. Add a catchy headline and an action shot</a:t>
            </a:r>
            <a:r>
              <a:rPr lang="en-US" altLang="en-US" sz="900">
                <a:latin typeface="KBScaredStraight"/>
                <a:ea typeface="KBScaredStraight"/>
                <a:cs typeface="KBScaredStraight"/>
              </a:rPr>
              <a:t>.</a:t>
            </a:r>
          </a:p>
        </p:txBody>
      </p:sp>
      <p:sp>
        <p:nvSpPr>
          <p:cNvPr id="9" name="Rectangle 8">
            <a:extLst>
              <a:ext uri="{FF2B5EF4-FFF2-40B4-BE49-F238E27FC236}">
                <a16:creationId xmlns:a16="http://schemas.microsoft.com/office/drawing/2014/main" id="{6578F56B-A057-4808-8E25-B7B58A01D6BC}"/>
              </a:ext>
            </a:extLst>
          </p:cNvPr>
          <p:cNvSpPr/>
          <p:nvPr/>
        </p:nvSpPr>
        <p:spPr>
          <a:xfrm>
            <a:off x="3991395" y="809006"/>
            <a:ext cx="1061829" cy="623248"/>
          </a:xfrm>
          <a:prstGeom prst="rect">
            <a:avLst/>
          </a:prstGeom>
          <a:noFill/>
        </p:spPr>
        <p:txBody>
          <a:bodyPr wrap="none" lIns="68580" tIns="34290" rIns="68580" bIns="34290">
            <a:spAutoFit/>
          </a:bodyPr>
          <a:lstStyle/>
          <a:p>
            <a:pPr algn="ctr">
              <a:defRPr/>
            </a:pPr>
            <a:r>
              <a:rPr lang="en-US" sz="3600" dirty="0">
                <a:ln w="28575">
                  <a:solidFill>
                    <a:schemeClr val="tx1"/>
                  </a:solidFill>
                  <a:prstDash val="solid"/>
                </a:ln>
                <a:solidFill>
                  <a:srgbClr val="404040"/>
                </a:solidFill>
                <a:latin typeface="KG Second Chances Solid" panose="02000000000000000000" pitchFamily="2" charset="0"/>
              </a:rPr>
              <a:t>!!</a:t>
            </a:r>
          </a:p>
        </p:txBody>
      </p:sp>
      <p:sp>
        <p:nvSpPr>
          <p:cNvPr id="3" name="Rectangle 2">
            <a:extLst>
              <a:ext uri="{FF2B5EF4-FFF2-40B4-BE49-F238E27FC236}">
                <a16:creationId xmlns:a16="http://schemas.microsoft.com/office/drawing/2014/main" id="{19AFF4B9-5BA0-44C5-977E-024F2963E458}"/>
              </a:ext>
            </a:extLst>
          </p:cNvPr>
          <p:cNvSpPr/>
          <p:nvPr/>
        </p:nvSpPr>
        <p:spPr>
          <a:xfrm>
            <a:off x="204788" y="1682750"/>
            <a:ext cx="8689975" cy="414655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853" name="TextBox 12">
            <a:extLst>
              <a:ext uri="{FF2B5EF4-FFF2-40B4-BE49-F238E27FC236}">
                <a16:creationId xmlns:a16="http://schemas.microsoft.com/office/drawing/2014/main" id="{1A2A8E67-1246-4039-B61F-CA5B8EBDDEB7}"/>
              </a:ext>
            </a:extLst>
          </p:cNvPr>
          <p:cNvSpPr txBox="1">
            <a:spLocks noChangeArrowheads="1"/>
          </p:cNvSpPr>
          <p:nvPr/>
        </p:nvSpPr>
        <p:spPr bwMode="auto">
          <a:xfrm>
            <a:off x="-50800" y="5840413"/>
            <a:ext cx="19891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900">
                <a:latin typeface="KBScaredStraight"/>
                <a:ea typeface="KBScaredStraight"/>
                <a:cs typeface="KBScaredStraight"/>
              </a:rPr>
              <a:t>© 2014 Brain Wrinkles</a:t>
            </a:r>
          </a:p>
        </p:txBody>
      </p:sp>
      <p:pic>
        <p:nvPicPr>
          <p:cNvPr id="78854" name="Picture 4">
            <a:extLst>
              <a:ext uri="{FF2B5EF4-FFF2-40B4-BE49-F238E27FC236}">
                <a16:creationId xmlns:a16="http://schemas.microsoft.com/office/drawing/2014/main" id="{7E3FD172-932D-4462-89AC-C65825CBB75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88088" y="3171825"/>
            <a:ext cx="2405062"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F81A791-A2A2-4EB5-B9E8-74DEFC0B81A1}"/>
              </a:ext>
            </a:extLst>
          </p:cNvPr>
          <p:cNvSpPr/>
          <p:nvPr/>
        </p:nvSpPr>
        <p:spPr>
          <a:xfrm>
            <a:off x="306388" y="1797050"/>
            <a:ext cx="8496300" cy="1327150"/>
          </a:xfrm>
          <a:prstGeom prst="rect">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Rectangle 17">
            <a:extLst>
              <a:ext uri="{FF2B5EF4-FFF2-40B4-BE49-F238E27FC236}">
                <a16:creationId xmlns:a16="http://schemas.microsoft.com/office/drawing/2014/main" id="{C4B2131E-1294-4FF4-9597-2C8310588D17}"/>
              </a:ext>
            </a:extLst>
          </p:cNvPr>
          <p:cNvSpPr/>
          <p:nvPr/>
        </p:nvSpPr>
        <p:spPr>
          <a:xfrm>
            <a:off x="449263" y="3230563"/>
            <a:ext cx="5637212" cy="2492375"/>
          </a:xfrm>
          <a:prstGeom prst="rect">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extBox 21">
            <a:extLst>
              <a:ext uri="{FF2B5EF4-FFF2-40B4-BE49-F238E27FC236}">
                <a16:creationId xmlns:a16="http://schemas.microsoft.com/office/drawing/2014/main" id="{38B98E8C-F514-4A50-B689-2DE0F7E47A93}"/>
              </a:ext>
            </a:extLst>
          </p:cNvPr>
          <p:cNvSpPr txBox="1"/>
          <p:nvPr/>
        </p:nvSpPr>
        <p:spPr>
          <a:xfrm>
            <a:off x="8066088" y="1817688"/>
            <a:ext cx="719137" cy="254000"/>
          </a:xfrm>
          <a:prstGeom prst="rect">
            <a:avLst/>
          </a:prstGeom>
          <a:noFill/>
        </p:spPr>
        <p:txBody>
          <a:bodyPr>
            <a:spAutoFit/>
          </a:bodyPr>
          <a:lstStyle/>
          <a:p>
            <a:pPr>
              <a:defRPr/>
            </a:pPr>
            <a:r>
              <a:rPr lang="en-US" sz="1050" dirty="0">
                <a:latin typeface="KG Second Chances Solid" panose="02000000000000000000" pitchFamily="2" charset="0"/>
                <a:ea typeface="KBScaredStraight" panose="02000603000000000000" pitchFamily="2" charset="0"/>
              </a:rPr>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54A93-3103-4E35-B2EA-6C926A6EAD79}"/>
              </a:ext>
            </a:extLst>
          </p:cNvPr>
          <p:cNvSpPr>
            <a:spLocks noGrp="1"/>
          </p:cNvSpPr>
          <p:nvPr>
            <p:ph type="title"/>
          </p:nvPr>
        </p:nvSpPr>
        <p:spPr>
          <a:xfrm>
            <a:off x="457200" y="0"/>
            <a:ext cx="8229600" cy="331788"/>
          </a:xfrm>
        </p:spPr>
        <p:txBody>
          <a:bodyPr/>
          <a:lstStyle/>
          <a:p>
            <a:pPr>
              <a:defRPr/>
            </a:pPr>
            <a:r>
              <a:rPr lang="en-US" sz="1800" dirty="0"/>
              <a:t>Georgia History 1/22/19</a:t>
            </a:r>
          </a:p>
        </p:txBody>
      </p:sp>
      <p:sp>
        <p:nvSpPr>
          <p:cNvPr id="3" name="Content Placeholder 2">
            <a:extLst>
              <a:ext uri="{FF2B5EF4-FFF2-40B4-BE49-F238E27FC236}">
                <a16:creationId xmlns:a16="http://schemas.microsoft.com/office/drawing/2014/main" id="{9388AC95-2B73-4D0A-9BB0-1799524D4CA1}"/>
              </a:ext>
            </a:extLst>
          </p:cNvPr>
          <p:cNvSpPr>
            <a:spLocks noGrp="1"/>
          </p:cNvSpPr>
          <p:nvPr>
            <p:ph idx="1"/>
          </p:nvPr>
        </p:nvSpPr>
        <p:spPr>
          <a:xfrm>
            <a:off x="457200" y="304800"/>
            <a:ext cx="8229600" cy="4530725"/>
          </a:xfrm>
        </p:spPr>
        <p:txBody>
          <a:bodyPr/>
          <a:lstStyle/>
          <a:p>
            <a:pPr>
              <a:defRPr/>
            </a:pPr>
            <a:r>
              <a:rPr lang="en-US" sz="1800" b="1" dirty="0"/>
              <a:t>SS8H9 Describe the role of Georgia in WWII. </a:t>
            </a:r>
            <a:endParaRPr lang="en-US" sz="1800" dirty="0"/>
          </a:p>
          <a:p>
            <a:pPr>
              <a:defRPr/>
            </a:pPr>
            <a:r>
              <a:rPr lang="en-US" sz="1800" dirty="0"/>
              <a:t>a. Describe key events leading up to American involvement in World War II; include the Lend-Lease Act and the bombing of Pearl Harbor. </a:t>
            </a:r>
          </a:p>
          <a:p>
            <a:pPr>
              <a:defRPr/>
            </a:pPr>
            <a:r>
              <a:rPr lang="en-US" sz="1800" dirty="0"/>
              <a:t>b. Evaluate the purpose and economic impact of the Bell Bomber Plant, military bases, and the Savannah and Brunswick shipyards. </a:t>
            </a:r>
          </a:p>
          <a:p>
            <a:pPr>
              <a:defRPr/>
            </a:pPr>
            <a:r>
              <a:rPr lang="en-US" sz="1800" dirty="0"/>
              <a:t>c. Explain the economic and military contributions of Richard Russell and Carl Vinson. </a:t>
            </a:r>
          </a:p>
          <a:p>
            <a:pPr>
              <a:defRPr/>
            </a:pPr>
            <a:endParaRPr lang="en-US" sz="16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15BA3-698C-4A4C-84A5-4C648018D165}"/>
              </a:ext>
            </a:extLst>
          </p:cNvPr>
          <p:cNvSpPr>
            <a:spLocks noGrp="1"/>
          </p:cNvSpPr>
          <p:nvPr>
            <p:ph type="title"/>
          </p:nvPr>
        </p:nvSpPr>
        <p:spPr>
          <a:xfrm>
            <a:off x="457200" y="-228600"/>
            <a:ext cx="8229600" cy="1143000"/>
          </a:xfrm>
        </p:spPr>
        <p:txBody>
          <a:bodyPr/>
          <a:lstStyle/>
          <a:p>
            <a:pPr>
              <a:defRPr/>
            </a:pPr>
            <a:r>
              <a:rPr lang="en-US" sz="1600" dirty="0"/>
              <a:t>Georgia History: 1/24/19</a:t>
            </a:r>
          </a:p>
        </p:txBody>
      </p:sp>
      <p:sp>
        <p:nvSpPr>
          <p:cNvPr id="3" name="Content Placeholder 2">
            <a:extLst>
              <a:ext uri="{FF2B5EF4-FFF2-40B4-BE49-F238E27FC236}">
                <a16:creationId xmlns:a16="http://schemas.microsoft.com/office/drawing/2014/main" id="{6FF62BAF-483B-4DB4-BE60-EF920A7B051F}"/>
              </a:ext>
            </a:extLst>
          </p:cNvPr>
          <p:cNvSpPr>
            <a:spLocks noGrp="1"/>
          </p:cNvSpPr>
          <p:nvPr>
            <p:ph idx="1"/>
          </p:nvPr>
        </p:nvSpPr>
        <p:spPr>
          <a:xfrm>
            <a:off x="457200" y="533400"/>
            <a:ext cx="8229600" cy="6553200"/>
          </a:xfrm>
        </p:spPr>
        <p:txBody>
          <a:bodyPr/>
          <a:lstStyle/>
          <a:p>
            <a:pPr>
              <a:defRPr/>
            </a:pPr>
            <a:r>
              <a:rPr lang="en-US" sz="1600" b="1" dirty="0">
                <a:latin typeface="KBScaredStraight" panose="02000603000000000000" pitchFamily="2" charset="0"/>
                <a:ea typeface="KBScaredStraight" panose="02000603000000000000" pitchFamily="2" charset="0"/>
              </a:rPr>
              <a:t>UNIT 6.5&gt;SS8H8:</a:t>
            </a:r>
            <a:r>
              <a:rPr lang="en-US" sz="1600" b="1" dirty="0"/>
              <a:t>Analyze Georgia’s participation in important events that occurred from World War I through the Great Depression&gt; </a:t>
            </a:r>
            <a:r>
              <a:rPr lang="en-US" sz="1600" b="1" u="sng" dirty="0"/>
              <a:t>c. Describe Eugene Talmadge’s opposition to the New Deal Programs. </a:t>
            </a:r>
            <a:endParaRPr lang="en-US" sz="1600" dirty="0">
              <a:latin typeface="KBScaredStraight" panose="02000603000000000000" pitchFamily="2" charset="0"/>
              <a:ea typeface="KBScaredStraight" panose="02000603000000000000" pitchFamily="2" charset="0"/>
            </a:endParaRPr>
          </a:p>
          <a:p>
            <a:pPr>
              <a:defRPr/>
            </a:pPr>
            <a:r>
              <a:rPr lang="en-US" sz="1800" dirty="0">
                <a:latin typeface="KBScaredStraight" panose="02000603000000000000" pitchFamily="2" charset="0"/>
                <a:ea typeface="KBScaredStraight" panose="02000603000000000000" pitchFamily="2" charset="0"/>
              </a:rPr>
              <a:t>Learning Target: Today, I can explain how Eugene Talmadge felt about the New Deal Programs by completing my splash/collaborative research questions. </a:t>
            </a:r>
          </a:p>
          <a:p>
            <a:pPr>
              <a:defRPr/>
            </a:pPr>
            <a:r>
              <a:rPr lang="en-US" sz="2400" dirty="0">
                <a:latin typeface="KBScaredStraight" panose="02000603000000000000" pitchFamily="2" charset="0"/>
                <a:ea typeface="KBScaredStraight" panose="02000603000000000000" pitchFamily="2" charset="0"/>
              </a:rPr>
              <a:t>Milestone Practice Question #78</a:t>
            </a:r>
          </a:p>
          <a:p>
            <a:pPr>
              <a:defRPr/>
            </a:pPr>
            <a:r>
              <a:rPr lang="en-US" sz="2400" dirty="0">
                <a:latin typeface="KBScaredStraight" panose="02000603000000000000" pitchFamily="2" charset="0"/>
                <a:ea typeface="KBScaredStraight" panose="02000603000000000000" pitchFamily="2" charset="0"/>
              </a:rPr>
              <a:t>Group evaluations: Eugene Talmadge/cross check student notes with teacher notes</a:t>
            </a:r>
          </a:p>
          <a:p>
            <a:pPr>
              <a:defRPr/>
            </a:pPr>
            <a:r>
              <a:rPr lang="en-US" sz="2400" u="sng" dirty="0">
                <a:latin typeface="KBScaredStraight" panose="02000603000000000000" pitchFamily="2" charset="0"/>
                <a:ea typeface="KBScaredStraight" panose="02000603000000000000" pitchFamily="2" charset="0"/>
              </a:rPr>
              <a:t>Day 6: Finalize Splash notes/collaborative research on Eugene Talmadge</a:t>
            </a:r>
          </a:p>
          <a:p>
            <a:pPr>
              <a:defRPr/>
            </a:pPr>
            <a:r>
              <a:rPr lang="en-US" sz="2400" u="sng" dirty="0">
                <a:latin typeface="KBScaredStraight" panose="02000603000000000000" pitchFamily="2" charset="0"/>
                <a:ea typeface="KBScaredStraight" panose="02000603000000000000" pitchFamily="2" charset="0"/>
              </a:rPr>
              <a:t>Open note/summative assessment: WWI/BOLL-WEEVIL/DROUGHT/EUGENE TALMADGE/THE GREAT DEPRESSION.</a:t>
            </a:r>
          </a:p>
          <a:p>
            <a:pPr>
              <a:defRPr/>
            </a:pPr>
            <a:r>
              <a:rPr lang="en-US" sz="2400" u="sng" dirty="0">
                <a:latin typeface="KBScaredStraight" panose="02000603000000000000" pitchFamily="2" charset="0"/>
                <a:ea typeface="KBScaredStraight" panose="02000603000000000000" pitchFamily="2" charset="0"/>
              </a:rPr>
              <a:t>Students complete: 1) Eugene Talmadge/splash collaborative questions 2) Vocab. 3) What I know Thus far 1-156 </a:t>
            </a:r>
          </a:p>
          <a:p>
            <a:pPr>
              <a:defRPr/>
            </a:pP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E3FD6-22D3-4434-94C1-4F78D0AD06A5}"/>
              </a:ext>
            </a:extLst>
          </p:cNvPr>
          <p:cNvSpPr>
            <a:spLocks noGrp="1"/>
          </p:cNvSpPr>
          <p:nvPr>
            <p:ph type="title"/>
          </p:nvPr>
        </p:nvSpPr>
        <p:spPr>
          <a:xfrm>
            <a:off x="457200" y="-228600"/>
            <a:ext cx="8229600" cy="1143000"/>
          </a:xfrm>
        </p:spPr>
        <p:txBody>
          <a:bodyPr/>
          <a:lstStyle/>
          <a:p>
            <a:pPr>
              <a:defRPr/>
            </a:pPr>
            <a:r>
              <a:rPr lang="en-US" dirty="0"/>
              <a:t>The New Deal Programs</a:t>
            </a:r>
          </a:p>
        </p:txBody>
      </p:sp>
      <p:sp>
        <p:nvSpPr>
          <p:cNvPr id="3" name="Content Placeholder 2">
            <a:extLst>
              <a:ext uri="{FF2B5EF4-FFF2-40B4-BE49-F238E27FC236}">
                <a16:creationId xmlns:a16="http://schemas.microsoft.com/office/drawing/2014/main" id="{A7778A75-86CB-4478-A874-97BE7EC23B35}"/>
              </a:ext>
            </a:extLst>
          </p:cNvPr>
          <p:cNvSpPr>
            <a:spLocks noGrp="1"/>
          </p:cNvSpPr>
          <p:nvPr>
            <p:ph idx="1"/>
          </p:nvPr>
        </p:nvSpPr>
        <p:spPr>
          <a:xfrm>
            <a:off x="457200" y="76200"/>
            <a:ext cx="8229600" cy="5867400"/>
          </a:xfrm>
        </p:spPr>
        <p:txBody>
          <a:bodyPr/>
          <a:lstStyle/>
          <a:p>
            <a:pPr marL="0" indent="0">
              <a:buFont typeface="Wingdings" panose="05000000000000000000" pitchFamily="2" charset="2"/>
              <a:buNone/>
              <a:defRPr/>
            </a:pPr>
            <a:endParaRPr lang="en-US" sz="2000" dirty="0"/>
          </a:p>
          <a:p>
            <a:pPr>
              <a:defRPr/>
            </a:pPr>
            <a:r>
              <a:rPr lang="en-US" sz="2000" dirty="0"/>
              <a:t>Q- 1: What was the purpose of the Rural Electrification Act/draw one illustration</a:t>
            </a:r>
          </a:p>
          <a:p>
            <a:pPr>
              <a:defRPr/>
            </a:pPr>
            <a:r>
              <a:rPr lang="en-US" sz="2000" dirty="0"/>
              <a:t>Q-2: How did F.D.R. come up with the idea of the Rural Electrification: Google REA and Warm Springs/ Act/Draw one illustration</a:t>
            </a:r>
          </a:p>
          <a:p>
            <a:pPr>
              <a:defRPr/>
            </a:pPr>
            <a:r>
              <a:rPr lang="en-US" sz="2000" dirty="0"/>
              <a:t>Q-3: What was the purpose of the Social Security Act/Draw one illustration</a:t>
            </a:r>
          </a:p>
          <a:p>
            <a:pPr>
              <a:defRPr/>
            </a:pPr>
            <a:r>
              <a:rPr lang="en-US" sz="2000" dirty="0"/>
              <a:t>Q- 4: The Social Security Act was meant to help people who ______? Draw one illustration.</a:t>
            </a:r>
          </a:p>
          <a:p>
            <a:pPr>
              <a:defRPr/>
            </a:pPr>
            <a:r>
              <a:rPr lang="en-US" sz="2000" dirty="0"/>
              <a:t>Q-5-What was the purpose of the Civilian Conservation Corps, and list one job that was created.</a:t>
            </a:r>
          </a:p>
          <a:p>
            <a:pPr>
              <a:defRPr/>
            </a:pPr>
            <a:r>
              <a:rPr lang="en-US" sz="2000" dirty="0"/>
              <a:t>Q-6: What was the purpose of the Agricultural Adjustment Act?</a:t>
            </a:r>
          </a:p>
          <a:p>
            <a:pPr>
              <a:defRPr/>
            </a:pPr>
            <a:r>
              <a:rPr lang="en-US" sz="2000" dirty="0"/>
              <a:t>Q-7: Find one other new deal program we have not discussed and explain it’s purpose/Draw an illustration</a:t>
            </a:r>
          </a:p>
          <a:p>
            <a:pPr>
              <a:defRPr/>
            </a:pPr>
            <a:r>
              <a:rPr lang="en-US" sz="2000" dirty="0"/>
              <a:t>Q-8: Find one other New Deal Program not discussed, and list 4 facts about it</a:t>
            </a:r>
          </a:p>
          <a:p>
            <a:pPr>
              <a:defRPr/>
            </a:pPr>
            <a:r>
              <a:rPr lang="en-US" sz="2000" dirty="0"/>
              <a:t>Q-9: Choice thinking map/So what/So why</a:t>
            </a:r>
          </a:p>
          <a:p>
            <a:pPr>
              <a:defRPr/>
            </a:pPr>
            <a:endParaRPr lang="en-US" dirty="0"/>
          </a:p>
          <a:p>
            <a:pPr>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6F63C36F-DB7C-4D22-BE00-14E02F28A94A}"/>
              </a:ext>
            </a:extLst>
          </p:cNvPr>
          <p:cNvSpPr>
            <a:spLocks noGrp="1"/>
          </p:cNvSpPr>
          <p:nvPr>
            <p:ph type="title"/>
          </p:nvPr>
        </p:nvSpPr>
        <p:spPr>
          <a:xfrm>
            <a:off x="533400" y="-76200"/>
            <a:ext cx="8001000" cy="762000"/>
          </a:xfrm>
        </p:spPr>
        <p:txBody>
          <a:bodyPr/>
          <a:lstStyle/>
          <a:p>
            <a:pPr>
              <a:defRPr/>
            </a:pPr>
            <a:r>
              <a:rPr lang="en-US" altLang="en-US" sz="1800" dirty="0"/>
              <a:t>BACKGROUND BUILDING: Answers must be detailed and written in complete sentences. </a:t>
            </a:r>
          </a:p>
        </p:txBody>
      </p:sp>
      <p:sp>
        <p:nvSpPr>
          <p:cNvPr id="9219" name="Content Placeholder 2">
            <a:extLst>
              <a:ext uri="{FF2B5EF4-FFF2-40B4-BE49-F238E27FC236}">
                <a16:creationId xmlns:a16="http://schemas.microsoft.com/office/drawing/2014/main" id="{E4F79AF2-960C-4BF1-AA01-21879DBB22BF}"/>
              </a:ext>
            </a:extLst>
          </p:cNvPr>
          <p:cNvSpPr>
            <a:spLocks noGrp="1"/>
          </p:cNvSpPr>
          <p:nvPr>
            <p:ph idx="1"/>
          </p:nvPr>
        </p:nvSpPr>
        <p:spPr>
          <a:xfrm>
            <a:off x="533400" y="609600"/>
            <a:ext cx="8077200" cy="5562600"/>
          </a:xfrm>
        </p:spPr>
        <p:txBody>
          <a:bodyPr/>
          <a:lstStyle/>
          <a:p>
            <a:pPr>
              <a:defRPr/>
            </a:pPr>
            <a:r>
              <a:rPr lang="en-US" altLang="en-US" sz="1800" dirty="0"/>
              <a:t>List at least one cause that triggered  in Europe( hint&gt;assassination) WW1&gt;PAGE 511</a:t>
            </a:r>
          </a:p>
          <a:p>
            <a:pPr>
              <a:defRPr/>
            </a:pPr>
            <a:endParaRPr lang="en-US" altLang="en-US" sz="1800" dirty="0"/>
          </a:p>
          <a:p>
            <a:pPr>
              <a:defRPr/>
            </a:pPr>
            <a:endParaRPr lang="en-US" altLang="en-US" sz="1800" dirty="0"/>
          </a:p>
          <a:p>
            <a:pPr marL="0" indent="0">
              <a:buNone/>
              <a:defRPr/>
            </a:pPr>
            <a:endParaRPr lang="en-US" altLang="en-US" sz="1800" dirty="0"/>
          </a:p>
          <a:p>
            <a:pPr marL="0" indent="0">
              <a:buNone/>
              <a:defRPr/>
            </a:pPr>
            <a:endParaRPr lang="en-US" altLang="en-US" sz="1800" dirty="0"/>
          </a:p>
          <a:p>
            <a:pPr>
              <a:defRPr/>
            </a:pPr>
            <a:r>
              <a:rPr lang="en-US" altLang="en-US" sz="1800" dirty="0"/>
              <a:t>List two reasons why the United States entered WWI ( hint&gt;sinking and telegraph) pages 511-512</a:t>
            </a:r>
          </a:p>
          <a:p>
            <a:pPr>
              <a:defRPr/>
            </a:pPr>
            <a:endParaRPr lang="en-US" altLang="en-US" sz="1800" dirty="0"/>
          </a:p>
          <a:p>
            <a:pPr>
              <a:defRPr/>
            </a:pPr>
            <a:endParaRPr lang="en-US" altLang="en-US" sz="1800" dirty="0"/>
          </a:p>
          <a:p>
            <a:pPr marL="0" indent="0">
              <a:buNone/>
              <a:defRPr/>
            </a:pPr>
            <a:endParaRPr lang="en-US" altLang="en-US" sz="1800" dirty="0"/>
          </a:p>
          <a:p>
            <a:pPr marL="0" indent="0">
              <a:buNone/>
              <a:defRPr/>
            </a:pPr>
            <a:endParaRPr lang="en-US" altLang="en-US" sz="1800" dirty="0"/>
          </a:p>
          <a:p>
            <a:pPr>
              <a:defRPr/>
            </a:pPr>
            <a:r>
              <a:rPr lang="en-US" altLang="en-US" sz="1800" dirty="0"/>
              <a:t>List at least FIVE ways that Georgia contributed to WWI&gt;pages 513-514</a:t>
            </a:r>
          </a:p>
          <a:p>
            <a:pPr>
              <a:defRPr/>
            </a:pPr>
            <a:endParaRPr lang="en-US" altLang="en-US" dirty="0"/>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A4BA6DE-D9E1-464A-8EF7-35869465894C}"/>
              </a:ext>
            </a:extLst>
          </p:cNvPr>
          <p:cNvSpPr>
            <a:spLocks noGrp="1" noChangeArrowheads="1"/>
          </p:cNvSpPr>
          <p:nvPr>
            <p:ph type="title"/>
          </p:nvPr>
        </p:nvSpPr>
        <p:spPr>
          <a:xfrm>
            <a:off x="457200" y="0"/>
            <a:ext cx="8229600" cy="990600"/>
          </a:xfrm>
        </p:spPr>
        <p:txBody>
          <a:bodyPr/>
          <a:lstStyle/>
          <a:p>
            <a:pPr eaLnBrk="1" hangingPunct="1">
              <a:defRPr/>
            </a:pPr>
            <a:br>
              <a:rPr lang="en-US" sz="1800" dirty="0"/>
            </a:br>
            <a:endParaRPr lang="en-US" sz="1800" dirty="0"/>
          </a:p>
        </p:txBody>
      </p:sp>
      <p:sp>
        <p:nvSpPr>
          <p:cNvPr id="9219" name="Rectangle 3">
            <a:extLst>
              <a:ext uri="{FF2B5EF4-FFF2-40B4-BE49-F238E27FC236}">
                <a16:creationId xmlns:a16="http://schemas.microsoft.com/office/drawing/2014/main" id="{33362A3E-6E23-419C-948E-1A86A573982F}"/>
              </a:ext>
            </a:extLst>
          </p:cNvPr>
          <p:cNvSpPr>
            <a:spLocks noGrp="1" noChangeArrowheads="1"/>
          </p:cNvSpPr>
          <p:nvPr>
            <p:ph type="body" idx="1"/>
          </p:nvPr>
        </p:nvSpPr>
        <p:spPr>
          <a:xfrm>
            <a:off x="457200" y="0"/>
            <a:ext cx="8229600" cy="6096000"/>
          </a:xfrm>
        </p:spPr>
        <p:txBody>
          <a:bodyPr/>
          <a:lstStyle/>
          <a:p>
            <a:pPr eaLnBrk="1" hangingPunct="1">
              <a:lnSpc>
                <a:spcPct val="90000"/>
              </a:lnSpc>
              <a:defRPr/>
            </a:pPr>
            <a:r>
              <a:rPr lang="en-US" sz="1600" dirty="0"/>
              <a:t>1932- Franklin D. Roosevelt is elected president- “promises new deal for the American people”</a:t>
            </a:r>
          </a:p>
          <a:p>
            <a:pPr eaLnBrk="1" hangingPunct="1">
              <a:lnSpc>
                <a:spcPct val="90000"/>
              </a:lnSpc>
              <a:defRPr/>
            </a:pPr>
            <a:r>
              <a:rPr lang="en-US" sz="1600" dirty="0"/>
              <a:t>New Deal- Purpose</a:t>
            </a:r>
          </a:p>
          <a:p>
            <a:pPr lvl="1" eaLnBrk="1" hangingPunct="1">
              <a:lnSpc>
                <a:spcPct val="90000"/>
              </a:lnSpc>
              <a:defRPr/>
            </a:pPr>
            <a:r>
              <a:rPr lang="en-US" sz="1600" dirty="0"/>
              <a:t>Promote economic recovery</a:t>
            </a:r>
          </a:p>
          <a:p>
            <a:pPr lvl="1" eaLnBrk="1" hangingPunct="1">
              <a:lnSpc>
                <a:spcPct val="90000"/>
              </a:lnSpc>
              <a:defRPr/>
            </a:pPr>
            <a:r>
              <a:rPr lang="en-US" sz="1600" dirty="0"/>
              <a:t>Relieve the suffering of the unemployed</a:t>
            </a:r>
          </a:p>
          <a:p>
            <a:pPr lvl="1" eaLnBrk="1" hangingPunct="1">
              <a:lnSpc>
                <a:spcPct val="90000"/>
              </a:lnSpc>
              <a:defRPr/>
            </a:pPr>
            <a:r>
              <a:rPr lang="en-US" sz="1600" dirty="0"/>
              <a:t>Reform defects in the economy</a:t>
            </a:r>
          </a:p>
          <a:p>
            <a:pPr lvl="1" eaLnBrk="1" hangingPunct="1">
              <a:defRPr/>
            </a:pPr>
            <a:r>
              <a:rPr lang="en-US" sz="1600" dirty="0"/>
              <a:t>Improve society</a:t>
            </a:r>
          </a:p>
          <a:p>
            <a:pPr lvl="1" eaLnBrk="1" hangingPunct="1">
              <a:defRPr/>
            </a:pPr>
            <a:r>
              <a:rPr lang="en-US" sz="1600" u="sng" dirty="0"/>
              <a:t>Civilian Conservation Corps (CCC):</a:t>
            </a:r>
            <a:r>
              <a:rPr lang="en-US" sz="1600" dirty="0"/>
              <a:t> provided jobs building roads, trails, parks, planting trees, and control flooding</a:t>
            </a:r>
          </a:p>
          <a:p>
            <a:pPr lvl="1" eaLnBrk="1" hangingPunct="1">
              <a:defRPr/>
            </a:pPr>
            <a:r>
              <a:rPr lang="en-US" sz="1600" dirty="0"/>
              <a:t>Popular in GA with work on Kennesaw Mountain National Battlefield and many other projects</a:t>
            </a:r>
          </a:p>
          <a:p>
            <a:pPr eaLnBrk="1" hangingPunct="1">
              <a:defRPr/>
            </a:pPr>
            <a:r>
              <a:rPr lang="en-US" sz="1600" u="sng" dirty="0"/>
              <a:t>Agricultural Adjustment Act (AAA):</a:t>
            </a:r>
            <a:r>
              <a:rPr lang="en-US" sz="1600" dirty="0"/>
              <a:t> paid farmers not to plant crops on part of their land</a:t>
            </a:r>
          </a:p>
          <a:p>
            <a:pPr lvl="1" eaLnBrk="1" hangingPunct="1">
              <a:defRPr/>
            </a:pPr>
            <a:r>
              <a:rPr lang="en-US" sz="1600" dirty="0"/>
              <a:t>Created price supports (guaranteed higher prices) to farmers who agreed to cut back their cotton/tobacco crops</a:t>
            </a:r>
          </a:p>
          <a:p>
            <a:pPr lvl="1" eaLnBrk="1" hangingPunct="1">
              <a:defRPr/>
            </a:pPr>
            <a:r>
              <a:rPr lang="en-US" sz="1600" dirty="0"/>
              <a:t>Idea was to raise farm prices by limiting production</a:t>
            </a:r>
          </a:p>
          <a:p>
            <a:pPr lvl="1" eaLnBrk="1" hangingPunct="1">
              <a:defRPr/>
            </a:pPr>
            <a:r>
              <a:rPr lang="en-US" sz="1600" dirty="0"/>
              <a:t>It worked, farm income improved in GA</a:t>
            </a:r>
          </a:p>
          <a:p>
            <a:pPr eaLnBrk="1" hangingPunct="1">
              <a:defRPr/>
            </a:pPr>
            <a:r>
              <a:rPr lang="en-US" sz="1600" u="sng" dirty="0"/>
              <a:t>Rural Electrification:</a:t>
            </a:r>
            <a:r>
              <a:rPr lang="en-US" sz="1600" dirty="0"/>
              <a:t> provided power to rural areas in GA, not just towns/cities</a:t>
            </a:r>
          </a:p>
          <a:p>
            <a:pPr lvl="1" eaLnBrk="1" hangingPunct="1">
              <a:defRPr/>
            </a:pPr>
            <a:r>
              <a:rPr lang="en-US" sz="1600" dirty="0"/>
              <a:t>One of the most important and far reaching New Deal programs </a:t>
            </a:r>
          </a:p>
          <a:p>
            <a:pPr lvl="1" eaLnBrk="1" hangingPunct="1">
              <a:defRPr/>
            </a:pPr>
            <a:r>
              <a:rPr lang="en-US" sz="1600" dirty="0"/>
              <a:t>Result of Roosevelt’s experience in Warm Springs</a:t>
            </a:r>
          </a:p>
          <a:p>
            <a:pPr lvl="1" eaLnBrk="1" hangingPunct="1">
              <a:defRPr/>
            </a:pPr>
            <a:r>
              <a:rPr lang="en-US" sz="1600" dirty="0"/>
              <a:t> Helped GA farmers modernize their farms</a:t>
            </a:r>
          </a:p>
          <a:p>
            <a:pPr eaLnBrk="1" hangingPunct="1">
              <a:defRPr/>
            </a:pPr>
            <a:r>
              <a:rPr lang="en-US" sz="1600" u="sng" dirty="0"/>
              <a:t>Social Security Act:</a:t>
            </a:r>
            <a:r>
              <a:rPr lang="en-US" sz="1600" dirty="0"/>
              <a:t> The federal government would provide retirement and unemployment insurance from taxes paid by both the workers and employers.</a:t>
            </a:r>
          </a:p>
          <a:p>
            <a:pPr lvl="1" eaLnBrk="1" hangingPunct="1">
              <a:defRPr/>
            </a:pPr>
            <a:r>
              <a:rPr lang="en-US" sz="1600" dirty="0"/>
              <a:t>Farmers not covered</a:t>
            </a:r>
          </a:p>
          <a:p>
            <a:pPr lvl="1" eaLnBrk="1" hangingPunct="1">
              <a:defRPr/>
            </a:pPr>
            <a:r>
              <a:rPr lang="en-US" sz="1600" dirty="0"/>
              <a:t>The idea: to provide protection from unemployment</a:t>
            </a:r>
          </a:p>
          <a:p>
            <a:pPr lvl="1" eaLnBrk="1" hangingPunct="1">
              <a:defRPr/>
            </a:pPr>
            <a:endParaRPr lang="en-US" sz="1600" dirty="0"/>
          </a:p>
          <a:p>
            <a:pPr marL="457200" lvl="1" indent="0" eaLnBrk="1" hangingPunct="1">
              <a:buFontTx/>
              <a:buNone/>
              <a:defRPr/>
            </a:pPr>
            <a:endParaRPr lang="en-US" sz="1600" dirty="0"/>
          </a:p>
          <a:p>
            <a:pPr lvl="1" eaLnBrk="1" hangingPunct="1">
              <a:defRPr/>
            </a:pPr>
            <a:endParaRPr lang="en-US" sz="1800" dirty="0"/>
          </a:p>
          <a:p>
            <a:pPr lvl="1" eaLnBrk="1" hangingPunct="1">
              <a:defRPr/>
            </a:pPr>
            <a:endParaRPr lang="en-US" sz="1800" dirty="0"/>
          </a:p>
          <a:p>
            <a:pPr lvl="1" eaLnBrk="1" hangingPunct="1">
              <a:lnSpc>
                <a:spcPct val="90000"/>
              </a:lnSpc>
              <a:defRPr/>
            </a:pPr>
            <a:endParaRPr lang="en-US" sz="1800" dirty="0"/>
          </a:p>
          <a:p>
            <a:pPr marL="457200" lvl="1" indent="0" eaLnBrk="1" hangingPunct="1">
              <a:lnSpc>
                <a:spcPct val="90000"/>
              </a:lnSpc>
              <a:buFontTx/>
              <a:buNone/>
              <a:defRPr/>
            </a:pPr>
            <a:endParaRPr lang="en-US" sz="1800"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0122B89C-8F15-4F76-8252-6A87A248C32B}"/>
                  </a:ext>
                </a:extLst>
              </p14:cNvPr>
              <p14:cNvContentPartPr/>
              <p14:nvPr/>
            </p14:nvContentPartPr>
            <p14:xfrm>
              <a:off x="1364040" y="1006560"/>
              <a:ext cx="7249320" cy="4797360"/>
            </p14:xfrm>
          </p:contentPart>
        </mc:Choice>
        <mc:Fallback xmlns="">
          <p:pic>
            <p:nvPicPr>
              <p:cNvPr id="2" name="Ink 1">
                <a:extLst>
                  <a:ext uri="{FF2B5EF4-FFF2-40B4-BE49-F238E27FC236}">
                    <a16:creationId xmlns:a16="http://schemas.microsoft.com/office/drawing/2014/main" id="{0122B89C-8F15-4F76-8252-6A87A248C32B}"/>
                  </a:ext>
                </a:extLst>
              </p:cNvPr>
              <p:cNvPicPr/>
              <p:nvPr/>
            </p:nvPicPr>
            <p:blipFill>
              <a:blip r:embed="rId3"/>
              <a:stretch>
                <a:fillRect/>
              </a:stretch>
            </p:blipFill>
            <p:spPr>
              <a:xfrm>
                <a:off x="1354680" y="997200"/>
                <a:ext cx="7268040" cy="4816080"/>
              </a:xfrm>
              <a:prstGeom prst="rect">
                <a:avLst/>
              </a:prstGeom>
            </p:spPr>
          </p:pic>
        </mc:Fallback>
      </mc:AlternateContent>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 calcmode="lin" valueType="num">
                                      <p:cBhvr additive="base">
                                        <p:cTn id="17"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21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anim calcmode="lin" valueType="num">
                                      <p:cBhvr additive="base">
                                        <p:cTn id="21"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219">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219">
                                            <p:txEl>
                                              <p:pRg st="4" end="4"/>
                                            </p:txEl>
                                          </p:spTgt>
                                        </p:tgtEl>
                                        <p:attrNameLst>
                                          <p:attrName>style.visibility</p:attrName>
                                        </p:attrNameLst>
                                      </p:cBhvr>
                                      <p:to>
                                        <p:strVal val="visible"/>
                                      </p:to>
                                    </p:set>
                                    <p:anim calcmode="lin" valueType="num">
                                      <p:cBhvr additive="base">
                                        <p:cTn id="25"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219">
                                            <p:txEl>
                                              <p:pRg st="5" end="5"/>
                                            </p:txEl>
                                          </p:spTgt>
                                        </p:tgtEl>
                                        <p:attrNameLst>
                                          <p:attrName>style.visibility</p:attrName>
                                        </p:attrNameLst>
                                      </p:cBhvr>
                                      <p:to>
                                        <p:strVal val="visible"/>
                                      </p:to>
                                    </p:set>
                                    <p:anim calcmode="lin" valueType="num">
                                      <p:cBhvr additive="base">
                                        <p:cTn id="29"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219">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219">
                                            <p:txEl>
                                              <p:pRg st="6" end="6"/>
                                            </p:txEl>
                                          </p:spTgt>
                                        </p:tgtEl>
                                        <p:attrNameLst>
                                          <p:attrName>style.visibility</p:attrName>
                                        </p:attrNameLst>
                                      </p:cBhvr>
                                      <p:to>
                                        <p:strVal val="visible"/>
                                      </p:to>
                                    </p:set>
                                    <p:anim calcmode="lin" valueType="num">
                                      <p:cBhvr additive="base">
                                        <p:cTn id="33"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219">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219">
                                            <p:txEl>
                                              <p:pRg st="7" end="7"/>
                                            </p:txEl>
                                          </p:spTgt>
                                        </p:tgtEl>
                                        <p:attrNameLst>
                                          <p:attrName>style.visibility</p:attrName>
                                        </p:attrNameLst>
                                      </p:cBhvr>
                                      <p:to>
                                        <p:strVal val="visible"/>
                                      </p:to>
                                    </p:set>
                                    <p:anim calcmode="lin" valueType="num">
                                      <p:cBhvr additive="base">
                                        <p:cTn id="37" dur="5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219">
                                            <p:txEl>
                                              <p:pRg st="8" end="8"/>
                                            </p:txEl>
                                          </p:spTgt>
                                        </p:tgtEl>
                                        <p:attrNameLst>
                                          <p:attrName>style.visibility</p:attrName>
                                        </p:attrNameLst>
                                      </p:cBhvr>
                                      <p:to>
                                        <p:strVal val="visible"/>
                                      </p:to>
                                    </p:set>
                                    <p:anim calcmode="lin" valueType="num">
                                      <p:cBhvr additive="base">
                                        <p:cTn id="43" dur="500" fill="hold"/>
                                        <p:tgtEl>
                                          <p:spTgt spid="9219">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219">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219">
                                            <p:txEl>
                                              <p:pRg st="9" end="9"/>
                                            </p:txEl>
                                          </p:spTgt>
                                        </p:tgtEl>
                                        <p:attrNameLst>
                                          <p:attrName>style.visibility</p:attrName>
                                        </p:attrNameLst>
                                      </p:cBhvr>
                                      <p:to>
                                        <p:strVal val="visible"/>
                                      </p:to>
                                    </p:set>
                                    <p:anim calcmode="lin" valueType="num">
                                      <p:cBhvr additive="base">
                                        <p:cTn id="47" dur="500" fill="hold"/>
                                        <p:tgtEl>
                                          <p:spTgt spid="9219">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219">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219">
                                            <p:txEl>
                                              <p:pRg st="10" end="10"/>
                                            </p:txEl>
                                          </p:spTgt>
                                        </p:tgtEl>
                                        <p:attrNameLst>
                                          <p:attrName>style.visibility</p:attrName>
                                        </p:attrNameLst>
                                      </p:cBhvr>
                                      <p:to>
                                        <p:strVal val="visible"/>
                                      </p:to>
                                    </p:set>
                                    <p:anim calcmode="lin" valueType="num">
                                      <p:cBhvr additive="base">
                                        <p:cTn id="51" dur="500" fill="hold"/>
                                        <p:tgtEl>
                                          <p:spTgt spid="9219">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219">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9219">
                                            <p:txEl>
                                              <p:pRg st="11" end="11"/>
                                            </p:txEl>
                                          </p:spTgt>
                                        </p:tgtEl>
                                        <p:attrNameLst>
                                          <p:attrName>style.visibility</p:attrName>
                                        </p:attrNameLst>
                                      </p:cBhvr>
                                      <p:to>
                                        <p:strVal val="visible"/>
                                      </p:to>
                                    </p:set>
                                    <p:anim calcmode="lin" valueType="num">
                                      <p:cBhvr additive="base">
                                        <p:cTn id="55" dur="500" fill="hold"/>
                                        <p:tgtEl>
                                          <p:spTgt spid="9219">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219">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219">
                                            <p:txEl>
                                              <p:pRg st="12" end="12"/>
                                            </p:txEl>
                                          </p:spTgt>
                                        </p:tgtEl>
                                        <p:attrNameLst>
                                          <p:attrName>style.visibility</p:attrName>
                                        </p:attrNameLst>
                                      </p:cBhvr>
                                      <p:to>
                                        <p:strVal val="visible"/>
                                      </p:to>
                                    </p:set>
                                    <p:anim calcmode="lin" valueType="num">
                                      <p:cBhvr additive="base">
                                        <p:cTn id="61" dur="500" fill="hold"/>
                                        <p:tgtEl>
                                          <p:spTgt spid="9219">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219">
                                            <p:txEl>
                                              <p:pRg st="12" end="12"/>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9219">
                                            <p:txEl>
                                              <p:pRg st="13" end="13"/>
                                            </p:txEl>
                                          </p:spTgt>
                                        </p:tgtEl>
                                        <p:attrNameLst>
                                          <p:attrName>style.visibility</p:attrName>
                                        </p:attrNameLst>
                                      </p:cBhvr>
                                      <p:to>
                                        <p:strVal val="visible"/>
                                      </p:to>
                                    </p:set>
                                    <p:anim calcmode="lin" valueType="num">
                                      <p:cBhvr additive="base">
                                        <p:cTn id="65" dur="500" fill="hold"/>
                                        <p:tgtEl>
                                          <p:spTgt spid="9219">
                                            <p:txEl>
                                              <p:pRg st="13" end="1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9219">
                                            <p:txEl>
                                              <p:pRg st="13" end="13"/>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9219">
                                            <p:txEl>
                                              <p:pRg st="14" end="14"/>
                                            </p:txEl>
                                          </p:spTgt>
                                        </p:tgtEl>
                                        <p:attrNameLst>
                                          <p:attrName>style.visibility</p:attrName>
                                        </p:attrNameLst>
                                      </p:cBhvr>
                                      <p:to>
                                        <p:strVal val="visible"/>
                                      </p:to>
                                    </p:set>
                                    <p:anim calcmode="lin" valueType="num">
                                      <p:cBhvr additive="base">
                                        <p:cTn id="69" dur="500" fill="hold"/>
                                        <p:tgtEl>
                                          <p:spTgt spid="9219">
                                            <p:txEl>
                                              <p:pRg st="14" end="1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9219">
                                            <p:txEl>
                                              <p:pRg st="14" end="14"/>
                                            </p:tx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9219">
                                            <p:txEl>
                                              <p:pRg st="15" end="15"/>
                                            </p:txEl>
                                          </p:spTgt>
                                        </p:tgtEl>
                                        <p:attrNameLst>
                                          <p:attrName>style.visibility</p:attrName>
                                        </p:attrNameLst>
                                      </p:cBhvr>
                                      <p:to>
                                        <p:strVal val="visible"/>
                                      </p:to>
                                    </p:set>
                                    <p:anim calcmode="lin" valueType="num">
                                      <p:cBhvr additive="base">
                                        <p:cTn id="73" dur="500" fill="hold"/>
                                        <p:tgtEl>
                                          <p:spTgt spid="9219">
                                            <p:txEl>
                                              <p:pRg st="15" end="1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9219">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219">
                                            <p:txEl>
                                              <p:pRg st="16" end="16"/>
                                            </p:txEl>
                                          </p:spTgt>
                                        </p:tgtEl>
                                        <p:attrNameLst>
                                          <p:attrName>style.visibility</p:attrName>
                                        </p:attrNameLst>
                                      </p:cBhvr>
                                      <p:to>
                                        <p:strVal val="visible"/>
                                      </p:to>
                                    </p:set>
                                    <p:anim calcmode="lin" valueType="num">
                                      <p:cBhvr additive="base">
                                        <p:cTn id="79" dur="500" fill="hold"/>
                                        <p:tgtEl>
                                          <p:spTgt spid="9219">
                                            <p:txEl>
                                              <p:pRg st="16" end="1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9219">
                                            <p:txEl>
                                              <p:pRg st="16" end="16"/>
                                            </p:txEl>
                                          </p:spTgt>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219">
                                            <p:txEl>
                                              <p:pRg st="17" end="17"/>
                                            </p:txEl>
                                          </p:spTgt>
                                        </p:tgtEl>
                                        <p:attrNameLst>
                                          <p:attrName>style.visibility</p:attrName>
                                        </p:attrNameLst>
                                      </p:cBhvr>
                                      <p:to>
                                        <p:strVal val="visible"/>
                                      </p:to>
                                    </p:set>
                                    <p:anim calcmode="lin" valueType="num">
                                      <p:cBhvr additive="base">
                                        <p:cTn id="83" dur="500" fill="hold"/>
                                        <p:tgtEl>
                                          <p:spTgt spid="9219">
                                            <p:txEl>
                                              <p:pRg st="17" end="17"/>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9219">
                                            <p:txEl>
                                              <p:pRg st="17" end="17"/>
                                            </p:txEl>
                                          </p:spTgt>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219">
                                            <p:txEl>
                                              <p:pRg st="18" end="18"/>
                                            </p:txEl>
                                          </p:spTgt>
                                        </p:tgtEl>
                                        <p:attrNameLst>
                                          <p:attrName>style.visibility</p:attrName>
                                        </p:attrNameLst>
                                      </p:cBhvr>
                                      <p:to>
                                        <p:strVal val="visible"/>
                                      </p:to>
                                    </p:set>
                                    <p:anim calcmode="lin" valueType="num">
                                      <p:cBhvr additive="base">
                                        <p:cTn id="87" dur="500" fill="hold"/>
                                        <p:tgtEl>
                                          <p:spTgt spid="9219">
                                            <p:txEl>
                                              <p:pRg st="18" end="18"/>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9219">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2E55C-726C-44C8-8F5D-98A0BA719E38}"/>
              </a:ext>
            </a:extLst>
          </p:cNvPr>
          <p:cNvSpPr>
            <a:spLocks noGrp="1"/>
          </p:cNvSpPr>
          <p:nvPr>
            <p:ph type="title"/>
          </p:nvPr>
        </p:nvSpPr>
        <p:spPr>
          <a:xfrm>
            <a:off x="457200" y="-228600"/>
            <a:ext cx="8229600" cy="1143000"/>
          </a:xfrm>
        </p:spPr>
        <p:txBody>
          <a:bodyPr/>
          <a:lstStyle/>
          <a:p>
            <a:pPr>
              <a:defRPr/>
            </a:pPr>
            <a:r>
              <a:rPr lang="en-US" dirty="0"/>
              <a:t>Collaborative Research</a:t>
            </a:r>
          </a:p>
        </p:txBody>
      </p:sp>
      <p:sp>
        <p:nvSpPr>
          <p:cNvPr id="3" name="Content Placeholder 2">
            <a:extLst>
              <a:ext uri="{FF2B5EF4-FFF2-40B4-BE49-F238E27FC236}">
                <a16:creationId xmlns:a16="http://schemas.microsoft.com/office/drawing/2014/main" id="{08FE5EE3-E04F-4D1E-834A-E5051ADB7418}"/>
              </a:ext>
            </a:extLst>
          </p:cNvPr>
          <p:cNvSpPr>
            <a:spLocks noGrp="1"/>
          </p:cNvSpPr>
          <p:nvPr>
            <p:ph idx="1"/>
          </p:nvPr>
        </p:nvSpPr>
        <p:spPr>
          <a:xfrm>
            <a:off x="457200" y="685800"/>
            <a:ext cx="8229600" cy="4530725"/>
          </a:xfrm>
        </p:spPr>
        <p:txBody>
          <a:bodyPr/>
          <a:lstStyle/>
          <a:p>
            <a:pPr>
              <a:defRPr/>
            </a:pPr>
            <a:r>
              <a:rPr lang="en-US" sz="2800" dirty="0"/>
              <a:t>Q1: Who was Eugene Talmadge?</a:t>
            </a:r>
          </a:p>
          <a:p>
            <a:pPr>
              <a:defRPr/>
            </a:pPr>
            <a:r>
              <a:rPr lang="en-US" sz="2800" dirty="0"/>
              <a:t>Q-2: Which group of people did Eugene Talmadge support when he was a governor?</a:t>
            </a:r>
          </a:p>
          <a:p>
            <a:pPr>
              <a:defRPr/>
            </a:pPr>
            <a:r>
              <a:rPr lang="en-US" sz="2800" dirty="0"/>
              <a:t>Q-3: Where did he stand on Civil Rights?</a:t>
            </a:r>
          </a:p>
          <a:p>
            <a:pPr>
              <a:defRPr/>
            </a:pPr>
            <a:r>
              <a:rPr lang="en-US" sz="2800" dirty="0"/>
              <a:t>Q-4: What was his stance on Integration?</a:t>
            </a:r>
          </a:p>
          <a:p>
            <a:pPr>
              <a:defRPr/>
            </a:pPr>
            <a:r>
              <a:rPr lang="en-US" sz="2800" dirty="0"/>
              <a:t>Q-5:How did he feel about Franklin D. Roosevelt’s New Deal programs?</a:t>
            </a:r>
          </a:p>
          <a:p>
            <a:pPr>
              <a:defRPr/>
            </a:pPr>
            <a:r>
              <a:rPr lang="en-US" sz="2800" dirty="0"/>
              <a:t>Q-6:List 4 other facts about Eugene T. </a:t>
            </a:r>
          </a:p>
          <a:p>
            <a:pPr>
              <a:defRPr/>
            </a:pPr>
            <a:r>
              <a:rPr lang="en-US" sz="2800" dirty="0"/>
              <a:t>Q-7: Create a choice thinking map/So What/So Why</a:t>
            </a:r>
          </a:p>
          <a:p>
            <a:pPr>
              <a:defRPr/>
            </a:pPr>
            <a:r>
              <a:rPr lang="en-US" sz="2800" dirty="0"/>
              <a:t>Q-8: Write a 5 point reflection</a:t>
            </a:r>
          </a:p>
          <a:p>
            <a:pPr>
              <a:defRPr/>
            </a:pPr>
            <a:r>
              <a:rPr lang="en-US" sz="2800" dirty="0"/>
              <a:t>Q-9: Draw one illustration that best Eugene 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a:extLst>
              <a:ext uri="{FF2B5EF4-FFF2-40B4-BE49-F238E27FC236}">
                <a16:creationId xmlns:a16="http://schemas.microsoft.com/office/drawing/2014/main" id="{8CC58FDF-FAB4-47A1-A7EB-1AFD88224FF6}"/>
              </a:ext>
            </a:extLst>
          </p:cNvPr>
          <p:cNvSpPr>
            <a:spLocks noGrp="1"/>
          </p:cNvSpPr>
          <p:nvPr>
            <p:ph type="title"/>
          </p:nvPr>
        </p:nvSpPr>
        <p:spPr/>
        <p:txBody>
          <a:bodyPr/>
          <a:lstStyle/>
          <a:p>
            <a:pPr>
              <a:defRPr/>
            </a:pPr>
            <a:r>
              <a:rPr lang="en-US" altLang="en-US"/>
              <a:t>A-B-C DIRECTIONS</a:t>
            </a:r>
          </a:p>
        </p:txBody>
      </p:sp>
      <p:sp>
        <p:nvSpPr>
          <p:cNvPr id="131075" name="Content Placeholder 2">
            <a:extLst>
              <a:ext uri="{FF2B5EF4-FFF2-40B4-BE49-F238E27FC236}">
                <a16:creationId xmlns:a16="http://schemas.microsoft.com/office/drawing/2014/main" id="{634EF219-2B93-487F-8153-98D26EC0EAFB}"/>
              </a:ext>
            </a:extLst>
          </p:cNvPr>
          <p:cNvSpPr>
            <a:spLocks noGrp="1"/>
          </p:cNvSpPr>
          <p:nvPr>
            <p:ph idx="1"/>
          </p:nvPr>
        </p:nvSpPr>
        <p:spPr/>
        <p:txBody>
          <a:bodyPr/>
          <a:lstStyle/>
          <a:p>
            <a:pPr>
              <a:defRPr/>
            </a:pPr>
            <a:r>
              <a:rPr lang="en-US" altLang="en-US" sz="1800" dirty="0"/>
              <a:t>Directions for completing thinking maps:</a:t>
            </a:r>
          </a:p>
          <a:p>
            <a:pPr>
              <a:defRPr/>
            </a:pPr>
            <a:r>
              <a:rPr lang="en-US" altLang="en-US" sz="1800" b="1" u="sng" dirty="0"/>
              <a:t>Group A </a:t>
            </a:r>
            <a:r>
              <a:rPr lang="en-US" altLang="en-US" sz="1800" dirty="0"/>
              <a:t>– Complete the exact thinking map on the board. Provide three facts, one picture, and complete the so what, and so why. You may use your phone or textbook for research.</a:t>
            </a:r>
          </a:p>
          <a:p>
            <a:pPr>
              <a:defRPr/>
            </a:pPr>
            <a:endParaRPr lang="en-US" altLang="en-US" sz="1800" dirty="0"/>
          </a:p>
          <a:p>
            <a:pPr>
              <a:defRPr/>
            </a:pPr>
            <a:r>
              <a:rPr lang="en-US" altLang="en-US" sz="1800" dirty="0"/>
              <a:t> </a:t>
            </a:r>
          </a:p>
          <a:p>
            <a:pPr>
              <a:defRPr/>
            </a:pPr>
            <a:r>
              <a:rPr lang="en-US" altLang="en-US" sz="1800" b="1" u="sng" dirty="0"/>
              <a:t>Group B </a:t>
            </a:r>
            <a:r>
              <a:rPr lang="en-US" altLang="en-US" sz="1800" dirty="0"/>
              <a:t>– Complete the exact thinking map as shown on the board. Provide at least four facts and two pictures. Complete the so what and so why. You may use your phone or textbook for research.</a:t>
            </a:r>
          </a:p>
          <a:p>
            <a:pPr>
              <a:defRPr/>
            </a:pPr>
            <a:r>
              <a:rPr lang="en-US" altLang="en-US" sz="1800" dirty="0"/>
              <a:t> </a:t>
            </a:r>
          </a:p>
          <a:p>
            <a:pPr>
              <a:defRPr/>
            </a:pPr>
            <a:r>
              <a:rPr lang="en-US" altLang="en-US" sz="1800" b="1" u="sng" dirty="0"/>
              <a:t>Group C </a:t>
            </a:r>
            <a:r>
              <a:rPr lang="en-US" altLang="en-US" sz="1800" dirty="0"/>
              <a:t>- Create a thinking map of your choice using the topics on the board.  Your thinking maps must have at least six facts, two pictures, and explanation of so what and so why. Color your pictures. You may use your phone or textbook for research.</a:t>
            </a:r>
          </a:p>
          <a:p>
            <a:pPr>
              <a:defRPr/>
            </a:pPr>
            <a:endParaRPr lang="en-US" altLang="en-US" sz="1800" dirty="0"/>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54EE5-B65C-4D36-9BCA-472D97E6269F}"/>
              </a:ext>
            </a:extLst>
          </p:cNvPr>
          <p:cNvSpPr>
            <a:spLocks noGrp="1"/>
          </p:cNvSpPr>
          <p:nvPr>
            <p:ph type="title"/>
          </p:nvPr>
        </p:nvSpPr>
        <p:spPr>
          <a:xfrm>
            <a:off x="457200" y="-457200"/>
            <a:ext cx="8229600" cy="1143000"/>
          </a:xfrm>
        </p:spPr>
        <p:txBody>
          <a:bodyPr/>
          <a:lstStyle/>
          <a:p>
            <a:pPr>
              <a:defRPr/>
            </a:pPr>
            <a:r>
              <a:rPr lang="en-US" sz="1800" dirty="0">
                <a:effectLst/>
              </a:rPr>
              <a:t>C) Discuss the impact of the political career of Eugene Talmadge</a:t>
            </a:r>
            <a:endParaRPr lang="en-US" sz="1800" dirty="0"/>
          </a:p>
        </p:txBody>
      </p:sp>
      <p:sp>
        <p:nvSpPr>
          <p:cNvPr id="3" name="Content Placeholder 2">
            <a:extLst>
              <a:ext uri="{FF2B5EF4-FFF2-40B4-BE49-F238E27FC236}">
                <a16:creationId xmlns:a16="http://schemas.microsoft.com/office/drawing/2014/main" id="{ADC2094A-510F-48FE-B1AC-2E382C2AA966}"/>
              </a:ext>
            </a:extLst>
          </p:cNvPr>
          <p:cNvSpPr>
            <a:spLocks noGrp="1"/>
          </p:cNvSpPr>
          <p:nvPr>
            <p:ph idx="1"/>
          </p:nvPr>
        </p:nvSpPr>
        <p:spPr>
          <a:xfrm>
            <a:off x="457200" y="228600"/>
            <a:ext cx="8229600" cy="6781800"/>
          </a:xfrm>
        </p:spPr>
        <p:txBody>
          <a:bodyPr/>
          <a:lstStyle/>
          <a:p>
            <a:pPr marL="571500" indent="-571500">
              <a:buFont typeface="Arial" panose="020B0604020202020204" pitchFamily="34" charset="0"/>
              <a:buChar char="•"/>
              <a:defRPr/>
            </a:pPr>
            <a:r>
              <a:rPr lang="en-US" sz="2400" dirty="0">
                <a:latin typeface="KBScaredStraight" panose="02000603000000000000" pitchFamily="2" charset="0"/>
                <a:ea typeface="KBScaredStraight" panose="02000603000000000000" pitchFamily="2" charset="0"/>
              </a:rPr>
              <a:t>Eugene Talmadge, a powerful Georgia politician, opposed many of the New Deal programs. </a:t>
            </a:r>
          </a:p>
          <a:p>
            <a:pPr marL="571500" indent="-571500">
              <a:buFont typeface="Arial" panose="020B0604020202020204" pitchFamily="34" charset="0"/>
              <a:buChar char="•"/>
              <a:defRPr/>
            </a:pPr>
            <a:endParaRPr lang="en-US" sz="24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defRPr/>
            </a:pPr>
            <a:r>
              <a:rPr lang="en-US" sz="2400" dirty="0">
                <a:latin typeface="KBScaredStraight" panose="02000603000000000000" pitchFamily="2" charset="0"/>
                <a:ea typeface="KBScaredStraight" panose="02000603000000000000" pitchFamily="2" charset="0"/>
              </a:rPr>
              <a:t>Talmadge served as Georgia’s governor from 1933-1937 and from 1941-1943.</a:t>
            </a:r>
          </a:p>
          <a:p>
            <a:pPr marL="571500" indent="-571500">
              <a:buFont typeface="Arial" panose="020B0604020202020204" pitchFamily="34" charset="0"/>
              <a:buChar char="•"/>
              <a:defRPr/>
            </a:pPr>
            <a:endParaRPr lang="en-US" sz="24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defRPr/>
            </a:pPr>
            <a:r>
              <a:rPr lang="en-US" sz="2400" dirty="0">
                <a:latin typeface="KBScaredStraight" panose="02000603000000000000" pitchFamily="2" charset="0"/>
                <a:ea typeface="KBScaredStraight" panose="02000603000000000000" pitchFamily="2" charset="0"/>
              </a:rPr>
              <a:t>He appealed to Georgia’s rural farmers and they backed him passionately.</a:t>
            </a:r>
          </a:p>
          <a:p>
            <a:pPr marL="571500" indent="-571500">
              <a:buFont typeface="Arial" panose="020B0604020202020204" pitchFamily="34" charset="0"/>
              <a:buChar char="•"/>
              <a:defRPr/>
            </a:pPr>
            <a:endParaRPr lang="en-US" sz="24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defRPr/>
            </a:pPr>
            <a:r>
              <a:rPr lang="en-US" sz="2400" dirty="0">
                <a:latin typeface="KBScaredStraight" panose="02000603000000000000" pitchFamily="2" charset="0"/>
                <a:ea typeface="KBScaredStraight" panose="02000603000000000000" pitchFamily="2" charset="0"/>
              </a:rPr>
              <a:t>Talmadge opposed civil rights for African Americans and fought against integration of schools.</a:t>
            </a:r>
          </a:p>
          <a:p>
            <a:pPr marL="571500" indent="-571500">
              <a:buFont typeface="Arial" panose="020B0604020202020204" pitchFamily="34" charset="0"/>
              <a:buChar char="•"/>
              <a:defRPr/>
            </a:pPr>
            <a:r>
              <a:rPr lang="en-US" sz="2400" dirty="0">
                <a:latin typeface="KBScaredStraight" panose="02000603000000000000" pitchFamily="2" charset="0"/>
                <a:ea typeface="KBScaredStraight" panose="02000603000000000000" pitchFamily="2" charset="0"/>
              </a:rPr>
              <a:t>Talmadge believed that the federal government should stay out of state matters and he refused to back many of Roosevelt’s policies.</a:t>
            </a:r>
          </a:p>
          <a:p>
            <a:pPr marL="571500" indent="-571500">
              <a:buFont typeface="Arial" panose="020B0604020202020204" pitchFamily="34" charset="0"/>
              <a:buChar char="•"/>
              <a:defRPr/>
            </a:pPr>
            <a:endParaRPr lang="en-US" sz="2400" dirty="0">
              <a:latin typeface="KBScaredStraight" panose="02000603000000000000" pitchFamily="2" charset="0"/>
              <a:ea typeface="KBScaredStraight" panose="02000603000000000000" pitchFamily="2" charset="0"/>
            </a:endParaRPr>
          </a:p>
          <a:p>
            <a:pPr>
              <a:defRPr/>
            </a:pP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DEB55-1B51-4E07-A02F-5DB9BA9BE433}"/>
              </a:ext>
            </a:extLst>
          </p:cNvPr>
          <p:cNvSpPr>
            <a:spLocks noGrp="1"/>
          </p:cNvSpPr>
          <p:nvPr>
            <p:ph type="title"/>
          </p:nvPr>
        </p:nvSpPr>
        <p:spPr/>
        <p:txBody>
          <a:bodyPr/>
          <a:lstStyle/>
          <a:p>
            <a:pPr>
              <a:defRPr/>
            </a:pPr>
            <a:endParaRPr lang="en-US"/>
          </a:p>
        </p:txBody>
      </p:sp>
      <p:pic>
        <p:nvPicPr>
          <p:cNvPr id="87043" name="Content Placeholder 3">
            <a:extLst>
              <a:ext uri="{FF2B5EF4-FFF2-40B4-BE49-F238E27FC236}">
                <a16:creationId xmlns:a16="http://schemas.microsoft.com/office/drawing/2014/main" id="{A5EA0DCF-AE5D-4A99-9BB0-79BE534B409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0963" y="0"/>
            <a:ext cx="9220201" cy="7010400"/>
          </a:xfrm>
        </p:spPr>
      </p:pic>
      <p:sp>
        <p:nvSpPr>
          <p:cNvPr id="87044" name="TextBox 4">
            <a:extLst>
              <a:ext uri="{FF2B5EF4-FFF2-40B4-BE49-F238E27FC236}">
                <a16:creationId xmlns:a16="http://schemas.microsoft.com/office/drawing/2014/main" id="{6A13B10C-2974-4090-8AEA-6B91908120B2}"/>
              </a:ext>
            </a:extLst>
          </p:cNvPr>
          <p:cNvSpPr txBox="1">
            <a:spLocks noChangeArrowheads="1"/>
          </p:cNvSpPr>
          <p:nvPr/>
        </p:nvSpPr>
        <p:spPr bwMode="auto">
          <a:xfrm>
            <a:off x="1143000" y="3352800"/>
            <a:ext cx="22129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600">
                <a:solidFill>
                  <a:srgbClr val="C00000"/>
                </a:solidFill>
              </a:rPr>
              <a:t>Eugene Talmadge</a:t>
            </a:r>
          </a:p>
        </p:txBody>
      </p:sp>
      <p:sp>
        <p:nvSpPr>
          <p:cNvPr id="87045" name="TextBox 5">
            <a:extLst>
              <a:ext uri="{FF2B5EF4-FFF2-40B4-BE49-F238E27FC236}">
                <a16:creationId xmlns:a16="http://schemas.microsoft.com/office/drawing/2014/main" id="{C8B68ACC-DC9C-4B8D-8633-C210613A8C6F}"/>
              </a:ext>
            </a:extLst>
          </p:cNvPr>
          <p:cNvSpPr txBox="1">
            <a:spLocks noChangeArrowheads="1"/>
          </p:cNvSpPr>
          <p:nvPr/>
        </p:nvSpPr>
        <p:spPr bwMode="auto">
          <a:xfrm>
            <a:off x="4267200" y="1143000"/>
            <a:ext cx="1171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800">
                <a:solidFill>
                  <a:srgbClr val="C00000"/>
                </a:solidFill>
              </a:rPr>
              <a:t>POLITCS</a:t>
            </a:r>
          </a:p>
        </p:txBody>
      </p:sp>
      <p:sp>
        <p:nvSpPr>
          <p:cNvPr id="87046" name="TextBox 7">
            <a:extLst>
              <a:ext uri="{FF2B5EF4-FFF2-40B4-BE49-F238E27FC236}">
                <a16:creationId xmlns:a16="http://schemas.microsoft.com/office/drawing/2014/main" id="{00FCC546-4934-42F8-85ED-AAA949020D72}"/>
              </a:ext>
            </a:extLst>
          </p:cNvPr>
          <p:cNvSpPr txBox="1">
            <a:spLocks noChangeArrowheads="1"/>
          </p:cNvSpPr>
          <p:nvPr/>
        </p:nvSpPr>
        <p:spPr bwMode="auto">
          <a:xfrm>
            <a:off x="4191000" y="3352800"/>
            <a:ext cx="1555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800">
                <a:solidFill>
                  <a:srgbClr val="C00000"/>
                </a:solidFill>
              </a:rPr>
              <a:t>POSITIVES</a:t>
            </a:r>
          </a:p>
        </p:txBody>
      </p:sp>
      <p:sp>
        <p:nvSpPr>
          <p:cNvPr id="87047" name="TextBox 8">
            <a:extLst>
              <a:ext uri="{FF2B5EF4-FFF2-40B4-BE49-F238E27FC236}">
                <a16:creationId xmlns:a16="http://schemas.microsoft.com/office/drawing/2014/main" id="{D8B343E8-5451-4B56-924D-B16F371D243A}"/>
              </a:ext>
            </a:extLst>
          </p:cNvPr>
          <p:cNvSpPr txBox="1">
            <a:spLocks noChangeArrowheads="1"/>
          </p:cNvSpPr>
          <p:nvPr/>
        </p:nvSpPr>
        <p:spPr bwMode="auto">
          <a:xfrm>
            <a:off x="4191000" y="5791200"/>
            <a:ext cx="1489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800">
                <a:solidFill>
                  <a:srgbClr val="C00000"/>
                </a:solidFill>
              </a:rPr>
              <a:t>NEGATIVES</a:t>
            </a:r>
          </a:p>
        </p:txBody>
      </p:sp>
      <p:sp>
        <p:nvSpPr>
          <p:cNvPr id="87048" name="TextBox 9">
            <a:extLst>
              <a:ext uri="{FF2B5EF4-FFF2-40B4-BE49-F238E27FC236}">
                <a16:creationId xmlns:a16="http://schemas.microsoft.com/office/drawing/2014/main" id="{0FB91F7D-5B43-4D7D-A888-38C72D8A0AE0}"/>
              </a:ext>
            </a:extLst>
          </p:cNvPr>
          <p:cNvSpPr txBox="1">
            <a:spLocks noChangeArrowheads="1"/>
          </p:cNvSpPr>
          <p:nvPr/>
        </p:nvSpPr>
        <p:spPr bwMode="auto">
          <a:xfrm>
            <a:off x="457200" y="0"/>
            <a:ext cx="4071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800">
                <a:solidFill>
                  <a:srgbClr val="C00000"/>
                </a:solidFill>
              </a:rPr>
              <a:t>SO WHAT_____________________.</a:t>
            </a:r>
          </a:p>
        </p:txBody>
      </p:sp>
      <p:sp>
        <p:nvSpPr>
          <p:cNvPr id="87049" name="TextBox 10">
            <a:extLst>
              <a:ext uri="{FF2B5EF4-FFF2-40B4-BE49-F238E27FC236}">
                <a16:creationId xmlns:a16="http://schemas.microsoft.com/office/drawing/2014/main" id="{1669F83E-EA63-43CA-89B4-F62B277F0A04}"/>
              </a:ext>
            </a:extLst>
          </p:cNvPr>
          <p:cNvSpPr txBox="1">
            <a:spLocks noChangeArrowheads="1"/>
          </p:cNvSpPr>
          <p:nvPr/>
        </p:nvSpPr>
        <p:spPr bwMode="auto">
          <a:xfrm>
            <a:off x="304800" y="6477000"/>
            <a:ext cx="4391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800">
                <a:solidFill>
                  <a:srgbClr val="C00000"/>
                </a:solidFill>
              </a:rPr>
              <a:t>SO WHY_________________________.</a:t>
            </a:r>
          </a:p>
        </p:txBody>
      </p:sp>
      <p:sp>
        <p:nvSpPr>
          <p:cNvPr id="87050" name="Horizontal Scroll 11">
            <a:extLst>
              <a:ext uri="{FF2B5EF4-FFF2-40B4-BE49-F238E27FC236}">
                <a16:creationId xmlns:a16="http://schemas.microsoft.com/office/drawing/2014/main" id="{4E6581B0-B939-48A8-BB93-53BD191B97D3}"/>
              </a:ext>
            </a:extLst>
          </p:cNvPr>
          <p:cNvSpPr>
            <a:spLocks noChangeArrowheads="1"/>
          </p:cNvSpPr>
          <p:nvPr/>
        </p:nvSpPr>
        <p:spPr bwMode="auto">
          <a:xfrm>
            <a:off x="8001000" y="914400"/>
            <a:ext cx="1143000" cy="1033463"/>
          </a:xfrm>
          <a:prstGeom prst="horizontalScroll">
            <a:avLst>
              <a:gd name="adj" fmla="val 125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800"/>
              <a:t>PIC</a:t>
            </a:r>
          </a:p>
        </p:txBody>
      </p:sp>
      <p:sp>
        <p:nvSpPr>
          <p:cNvPr id="13" name="5-Point Star 12">
            <a:extLst>
              <a:ext uri="{FF2B5EF4-FFF2-40B4-BE49-F238E27FC236}">
                <a16:creationId xmlns:a16="http://schemas.microsoft.com/office/drawing/2014/main" id="{B2DC78FF-045F-4863-8C28-28EBB24BF24B}"/>
              </a:ext>
            </a:extLst>
          </p:cNvPr>
          <p:cNvSpPr/>
          <p:nvPr/>
        </p:nvSpPr>
        <p:spPr bwMode="auto">
          <a:xfrm>
            <a:off x="7162800" y="3048000"/>
            <a:ext cx="1981200" cy="1530350"/>
          </a:xfrm>
          <a:prstGeom prst="star5">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dirty="0"/>
              <a:t>PIC</a:t>
            </a:r>
          </a:p>
        </p:txBody>
      </p:sp>
      <p:sp>
        <p:nvSpPr>
          <p:cNvPr id="87052" name="Explosion 2 13">
            <a:extLst>
              <a:ext uri="{FF2B5EF4-FFF2-40B4-BE49-F238E27FC236}">
                <a16:creationId xmlns:a16="http://schemas.microsoft.com/office/drawing/2014/main" id="{04FF2F90-CC66-4774-8609-DA4FD84EA2BE}"/>
              </a:ext>
            </a:extLst>
          </p:cNvPr>
          <p:cNvSpPr>
            <a:spLocks noChangeArrowheads="1"/>
          </p:cNvSpPr>
          <p:nvPr/>
        </p:nvSpPr>
        <p:spPr bwMode="auto">
          <a:xfrm>
            <a:off x="7924800" y="5105400"/>
            <a:ext cx="1219200" cy="1905000"/>
          </a:xfrm>
          <a:prstGeom prst="irregularSeal2">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600"/>
              <a:t>PIC</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8FBF4-4FFF-4758-B5A0-09BF195A399D}"/>
              </a:ext>
            </a:extLst>
          </p:cNvPr>
          <p:cNvSpPr>
            <a:spLocks noGrp="1"/>
          </p:cNvSpPr>
          <p:nvPr>
            <p:ph type="title"/>
          </p:nvPr>
        </p:nvSpPr>
        <p:spPr>
          <a:xfrm>
            <a:off x="457200" y="-457200"/>
            <a:ext cx="8229600" cy="1143000"/>
          </a:xfrm>
        </p:spPr>
        <p:txBody>
          <a:bodyPr/>
          <a:lstStyle/>
          <a:p>
            <a:pPr>
              <a:defRPr/>
            </a:pPr>
            <a:r>
              <a:rPr lang="en-US" sz="1800" dirty="0">
                <a:effectLst/>
              </a:rPr>
              <a:t>C) Discuss the impact of the political career of Eugene Talmadge</a:t>
            </a:r>
            <a:endParaRPr lang="en-US" sz="1800" dirty="0"/>
          </a:p>
        </p:txBody>
      </p:sp>
      <p:sp>
        <p:nvSpPr>
          <p:cNvPr id="3" name="Content Placeholder 2">
            <a:extLst>
              <a:ext uri="{FF2B5EF4-FFF2-40B4-BE49-F238E27FC236}">
                <a16:creationId xmlns:a16="http://schemas.microsoft.com/office/drawing/2014/main" id="{213B84EC-2776-439C-805D-B60234A605A2}"/>
              </a:ext>
            </a:extLst>
          </p:cNvPr>
          <p:cNvSpPr>
            <a:spLocks noGrp="1"/>
          </p:cNvSpPr>
          <p:nvPr>
            <p:ph idx="1"/>
          </p:nvPr>
        </p:nvSpPr>
        <p:spPr>
          <a:xfrm>
            <a:off x="457200" y="228600"/>
            <a:ext cx="8229600" cy="6781800"/>
          </a:xfrm>
        </p:spPr>
        <p:txBody>
          <a:bodyPr/>
          <a:lstStyle/>
          <a:p>
            <a:pPr marL="571500" indent="-571500">
              <a:buFont typeface="Arial" panose="020B0604020202020204" pitchFamily="34" charset="0"/>
              <a:buChar char="•"/>
              <a:defRPr/>
            </a:pPr>
            <a:r>
              <a:rPr lang="en-US" sz="2400" dirty="0">
                <a:latin typeface="KBScaredStraight" panose="02000603000000000000" pitchFamily="2" charset="0"/>
                <a:ea typeface="KBScaredStraight" panose="02000603000000000000" pitchFamily="2" charset="0"/>
              </a:rPr>
              <a:t>Eugene________, a powerful Georgia_________, opposed many of the_________ Deal programs. </a:t>
            </a:r>
          </a:p>
          <a:p>
            <a:pPr marL="571500" indent="-571500">
              <a:buFont typeface="Arial" panose="020B0604020202020204" pitchFamily="34" charset="0"/>
              <a:buChar char="•"/>
              <a:defRPr/>
            </a:pPr>
            <a:endParaRPr lang="en-US" sz="24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defRPr/>
            </a:pPr>
            <a:r>
              <a:rPr lang="en-US" sz="2400" dirty="0">
                <a:latin typeface="KBScaredStraight" panose="02000603000000000000" pitchFamily="2" charset="0"/>
                <a:ea typeface="KBScaredStraight" panose="02000603000000000000" pitchFamily="2" charset="0"/>
              </a:rPr>
              <a:t>Talmadge_______ as Georgia’s_______ from 1933-1937 and from _______-1943.</a:t>
            </a:r>
          </a:p>
          <a:p>
            <a:pPr marL="571500" indent="-571500">
              <a:buFont typeface="Arial" panose="020B0604020202020204" pitchFamily="34" charset="0"/>
              <a:buChar char="•"/>
              <a:defRPr/>
            </a:pPr>
            <a:endParaRPr lang="en-US" sz="24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defRPr/>
            </a:pPr>
            <a:r>
              <a:rPr lang="en-US" sz="2400" dirty="0">
                <a:latin typeface="KBScaredStraight" panose="02000603000000000000" pitchFamily="2" charset="0"/>
                <a:ea typeface="KBScaredStraight" panose="02000603000000000000" pitchFamily="2" charset="0"/>
              </a:rPr>
              <a:t>He appealed to Georgia’s________ farmers and they backed him__________.</a:t>
            </a:r>
          </a:p>
          <a:p>
            <a:pPr marL="571500" indent="-571500">
              <a:buFont typeface="Arial" panose="020B0604020202020204" pitchFamily="34" charset="0"/>
              <a:buChar char="•"/>
              <a:defRPr/>
            </a:pPr>
            <a:endParaRPr lang="en-US" sz="24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defRPr/>
            </a:pPr>
            <a:r>
              <a:rPr lang="en-US" sz="2400" dirty="0">
                <a:latin typeface="KBScaredStraight" panose="02000603000000000000" pitchFamily="2" charset="0"/>
                <a:ea typeface="KBScaredStraight" panose="02000603000000000000" pitchFamily="2" charset="0"/>
              </a:rPr>
              <a:t>Talmadge opposed_______ rights for African Americans and________ against________ of schools.</a:t>
            </a:r>
          </a:p>
          <a:p>
            <a:pPr marL="571500" indent="-571500">
              <a:buFont typeface="Arial" panose="020B0604020202020204" pitchFamily="34" charset="0"/>
              <a:buChar char="•"/>
              <a:defRPr/>
            </a:pPr>
            <a:r>
              <a:rPr lang="en-US" sz="2400" dirty="0">
                <a:latin typeface="KBScaredStraight" panose="02000603000000000000" pitchFamily="2" charset="0"/>
                <a:ea typeface="KBScaredStraight" panose="02000603000000000000" pitchFamily="2" charset="0"/>
              </a:rPr>
              <a:t>Talmadge believed that the______ government should stay out of state matters and he_________ to back many of Roosevelt’s________.</a:t>
            </a:r>
          </a:p>
          <a:p>
            <a:pPr marL="571500" indent="-571500">
              <a:buFont typeface="Arial" panose="020B0604020202020204" pitchFamily="34" charset="0"/>
              <a:buChar char="•"/>
              <a:defRPr/>
            </a:pPr>
            <a:endParaRPr lang="en-US" sz="2400" dirty="0">
              <a:latin typeface="KBScaredStraight" panose="02000603000000000000" pitchFamily="2" charset="0"/>
              <a:ea typeface="KBScaredStraight" panose="02000603000000000000" pitchFamily="2" charset="0"/>
            </a:endParaRPr>
          </a:p>
          <a:p>
            <a:pPr>
              <a:defRPr/>
            </a:pP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B62DF-EB00-452C-A020-D7B0A83C505A}"/>
              </a:ext>
            </a:extLst>
          </p:cNvPr>
          <p:cNvSpPr>
            <a:spLocks noGrp="1"/>
          </p:cNvSpPr>
          <p:nvPr>
            <p:ph type="title"/>
          </p:nvPr>
        </p:nvSpPr>
        <p:spPr/>
        <p:txBody>
          <a:bodyPr/>
          <a:lstStyle/>
          <a:p>
            <a:pPr>
              <a:defRPr/>
            </a:pPr>
            <a:endParaRPr lang="en-US"/>
          </a:p>
        </p:txBody>
      </p:sp>
      <p:pic>
        <p:nvPicPr>
          <p:cNvPr id="4" name="Content Placeholder 3">
            <a:extLst>
              <a:ext uri="{FF2B5EF4-FFF2-40B4-BE49-F238E27FC236}">
                <a16:creationId xmlns:a16="http://schemas.microsoft.com/office/drawing/2014/main" id="{69FD1802-2BAF-42B5-820A-3E8CEDF4CAD5}"/>
              </a:ext>
            </a:extLst>
          </p:cNvPr>
          <p:cNvPicPr>
            <a:picLocks noGrp="1" noChangeAspect="1"/>
          </p:cNvPicPr>
          <p:nvPr>
            <p:ph idx="1"/>
          </p:nvPr>
        </p:nvPicPr>
        <p:blipFill rotWithShape="1">
          <a:blip r:embed="rId2"/>
          <a:srcRect l="30162"/>
          <a:stretch/>
        </p:blipFill>
        <p:spPr>
          <a:xfrm>
            <a:off x="76200" y="76200"/>
            <a:ext cx="9067800" cy="6781800"/>
          </a:xfrm>
          <a:ln w="38100">
            <a:solidFill>
              <a:schemeClr val="tx1"/>
            </a:solidFill>
          </a:ln>
          <a:effectLst>
            <a:outerShdw blurRad="292100" dist="139700" dir="2700000" algn="tl" rotWithShape="0">
              <a:srgbClr val="333333">
                <a:alpha val="65000"/>
              </a:srgbClr>
            </a:outerShdw>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856BC-FDDB-43A9-B39B-8CCDFA0A16C1}"/>
              </a:ext>
            </a:extLst>
          </p:cNvPr>
          <p:cNvSpPr>
            <a:spLocks noGrp="1"/>
          </p:cNvSpPr>
          <p:nvPr>
            <p:ph type="title"/>
          </p:nvPr>
        </p:nvSpPr>
        <p:spPr/>
        <p:txBody>
          <a:bodyPr/>
          <a:lstStyle/>
          <a:p>
            <a:pPr>
              <a:defRPr/>
            </a:pPr>
            <a:r>
              <a:rPr lang="en-US" dirty="0"/>
              <a:t>Reverse Learning </a:t>
            </a:r>
            <a:r>
              <a:rPr lang="en-US" dirty="0">
                <a:sym typeface="Wingdings" panose="05000000000000000000" pitchFamily="2" charset="2"/>
              </a:rPr>
              <a:t></a:t>
            </a:r>
            <a:endParaRPr lang="en-US" dirty="0"/>
          </a:p>
        </p:txBody>
      </p:sp>
      <p:sp>
        <p:nvSpPr>
          <p:cNvPr id="3" name="Content Placeholder 2">
            <a:extLst>
              <a:ext uri="{FF2B5EF4-FFF2-40B4-BE49-F238E27FC236}">
                <a16:creationId xmlns:a16="http://schemas.microsoft.com/office/drawing/2014/main" id="{58080581-4E35-41F4-891E-259801CD96F6}"/>
              </a:ext>
            </a:extLst>
          </p:cNvPr>
          <p:cNvSpPr>
            <a:spLocks noGrp="1"/>
          </p:cNvSpPr>
          <p:nvPr>
            <p:ph idx="1"/>
          </p:nvPr>
        </p:nvSpPr>
        <p:spPr>
          <a:xfrm>
            <a:off x="457200" y="1336675"/>
            <a:ext cx="8229600" cy="4530725"/>
          </a:xfrm>
        </p:spPr>
        <p:txBody>
          <a:bodyPr/>
          <a:lstStyle/>
          <a:p>
            <a:pPr>
              <a:defRPr/>
            </a:pPr>
            <a:r>
              <a:rPr lang="en-US" dirty="0"/>
              <a:t>The Boll Weevil migrated from where?</a:t>
            </a:r>
          </a:p>
          <a:p>
            <a:pPr>
              <a:defRPr/>
            </a:pPr>
            <a:r>
              <a:rPr lang="en-US" dirty="0"/>
              <a:t>What economic impact $$$ did the Boll Weevil have on Georgia Farmers?</a:t>
            </a:r>
          </a:p>
          <a:p>
            <a:pPr>
              <a:defRPr/>
            </a:pPr>
            <a:r>
              <a:rPr lang="en-US" dirty="0"/>
              <a:t>How long did the Drought in Georgia last?</a:t>
            </a:r>
          </a:p>
          <a:p>
            <a:pPr>
              <a:defRPr/>
            </a:pPr>
            <a:r>
              <a:rPr lang="en-US" dirty="0"/>
              <a:t>What stance did Eugene Talmadge take on integration?</a:t>
            </a:r>
          </a:p>
          <a:p>
            <a:pPr>
              <a:defRPr/>
            </a:pPr>
            <a:r>
              <a:rPr lang="en-US" dirty="0"/>
              <a:t>Did Eugene Talmadge support F.D.R’s New Deal programs?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F2B1B-B782-40CE-A6DE-335830F7240B}"/>
              </a:ext>
            </a:extLst>
          </p:cNvPr>
          <p:cNvSpPr>
            <a:spLocks noGrp="1"/>
          </p:cNvSpPr>
          <p:nvPr>
            <p:ph type="title"/>
          </p:nvPr>
        </p:nvSpPr>
        <p:spPr>
          <a:xfrm>
            <a:off x="457200" y="-304800"/>
            <a:ext cx="8229600" cy="1143000"/>
          </a:xfrm>
        </p:spPr>
        <p:txBody>
          <a:bodyPr/>
          <a:lstStyle/>
          <a:p>
            <a:pPr>
              <a:defRPr/>
            </a:pPr>
            <a:r>
              <a:rPr lang="en-US" dirty="0"/>
              <a:t>Georgia History 3/1/2018</a:t>
            </a:r>
          </a:p>
        </p:txBody>
      </p:sp>
      <p:sp>
        <p:nvSpPr>
          <p:cNvPr id="3" name="Content Placeholder 2">
            <a:extLst>
              <a:ext uri="{FF2B5EF4-FFF2-40B4-BE49-F238E27FC236}">
                <a16:creationId xmlns:a16="http://schemas.microsoft.com/office/drawing/2014/main" id="{446822B0-C560-4317-A882-13FD3DDB85BB}"/>
              </a:ext>
            </a:extLst>
          </p:cNvPr>
          <p:cNvSpPr>
            <a:spLocks noGrp="1"/>
          </p:cNvSpPr>
          <p:nvPr>
            <p:ph idx="1"/>
          </p:nvPr>
        </p:nvSpPr>
        <p:spPr>
          <a:xfrm>
            <a:off x="457200" y="685800"/>
            <a:ext cx="8229600" cy="6019800"/>
          </a:xfrm>
        </p:spPr>
        <p:txBody>
          <a:bodyPr/>
          <a:lstStyle/>
          <a:p>
            <a:pPr>
              <a:defRPr/>
            </a:pPr>
            <a:r>
              <a:rPr lang="en-US" sz="1800" dirty="0">
                <a:effectLst/>
              </a:rPr>
              <a:t>STANDARD(S): SS8H8 The student will analyze the important events that occurred after World War I and their impact on Georgia. A) Describe the impact of the boll weevil and drought on Georgia. B) Explain economic factors that resulted in the Great Depression. C) Discuss the impact of the political career of Eugene Talmadge. D) Discuss the effect of the New Deal in terms of the impact of the 1)Civilian Conservation Corps, 2)Agricultural Adjustment Act, 3)rural electrification, 4)Social Security.</a:t>
            </a:r>
          </a:p>
          <a:p>
            <a:pPr>
              <a:defRPr/>
            </a:pPr>
            <a:r>
              <a:rPr lang="en-US" altLang="en-US" sz="1800" dirty="0">
                <a:effectLst/>
              </a:rPr>
              <a:t>Learning Target: Today, I can assess my mistakes on unit 6 test by completing my corrections</a:t>
            </a:r>
            <a:endParaRPr lang="en-US" altLang="en-US" sz="2000" u="sng" dirty="0">
              <a:effectLst/>
            </a:endParaRPr>
          </a:p>
          <a:p>
            <a:pPr>
              <a:defRPr/>
            </a:pPr>
            <a:r>
              <a:rPr lang="en-US" altLang="en-US" sz="2000" u="sng" dirty="0"/>
              <a:t>Unit 6 Test Corrections/Remiation:1) </a:t>
            </a:r>
            <a:r>
              <a:rPr lang="en-US" altLang="en-US" sz="2000" u="sng" dirty="0">
                <a:solidFill>
                  <a:srgbClr val="92D050"/>
                </a:solidFill>
              </a:rPr>
              <a:t>90-100&gt;</a:t>
            </a:r>
            <a:r>
              <a:rPr lang="en-US" altLang="en-US" sz="2000" u="sng" dirty="0"/>
              <a:t>Correct each answer 1 time,  2</a:t>
            </a:r>
            <a:r>
              <a:rPr lang="en-US" altLang="en-US" sz="2000" u="sng" dirty="0">
                <a:solidFill>
                  <a:srgbClr val="00B0F0"/>
                </a:solidFill>
              </a:rPr>
              <a:t>) 80-89&gt;</a:t>
            </a:r>
            <a:r>
              <a:rPr lang="en-US" altLang="en-US" sz="2000" u="sng" dirty="0"/>
              <a:t> Correct each answer 2 times 3) 70-79&gt; 3 times 4) </a:t>
            </a:r>
            <a:r>
              <a:rPr lang="en-US" altLang="en-US" sz="2000" u="sng" dirty="0">
                <a:solidFill>
                  <a:srgbClr val="FF0000"/>
                </a:solidFill>
              </a:rPr>
              <a:t>69-Below</a:t>
            </a:r>
            <a:r>
              <a:rPr lang="en-US" altLang="en-US" sz="2000" u="sng" dirty="0"/>
              <a:t> 4 times</a:t>
            </a:r>
          </a:p>
          <a:p>
            <a:pPr>
              <a:defRPr/>
            </a:pPr>
            <a:r>
              <a:rPr lang="en-US" altLang="en-US" sz="2000" u="sng" dirty="0"/>
              <a:t>Introduce WWII Projects</a:t>
            </a:r>
          </a:p>
          <a:p>
            <a:pPr>
              <a:defRPr/>
            </a:pPr>
            <a:endParaRPr lang="en-US" altLang="en-US" sz="2000" u="sng" dirty="0">
              <a:effectLst/>
            </a:endParaRPr>
          </a:p>
          <a:p>
            <a:pPr>
              <a:defRPr/>
            </a:pPr>
            <a:r>
              <a:rPr lang="en-US" altLang="en-US" sz="2000" u="sng" dirty="0">
                <a:effectLst/>
              </a:rPr>
              <a:t>Students complete: 1) WWII projects 2) Thinking map 3) Reflections 4) Vocab. 5) What I know Thus Far 1-181</a:t>
            </a:r>
            <a:endParaRPr lang="en-US" altLang="en-US" sz="2000" u="sng" dirty="0"/>
          </a:p>
          <a:p>
            <a:pPr marL="0" indent="0">
              <a:buFont typeface="Wingdings" panose="05000000000000000000" pitchFamily="2" charset="2"/>
              <a:buNone/>
              <a:defRPr/>
            </a:pPr>
            <a:endParaRPr lang="en-US" altLang="en-US" sz="2000" u="sng" dirty="0">
              <a:effectLs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D3AE26C-30C7-4304-90F8-9B1943F1F880}"/>
              </a:ext>
            </a:extLst>
          </p:cNvPr>
          <p:cNvSpPr>
            <a:spLocks noGrp="1" noChangeArrowheads="1"/>
          </p:cNvSpPr>
          <p:nvPr>
            <p:ph type="title"/>
          </p:nvPr>
        </p:nvSpPr>
        <p:spPr>
          <a:xfrm>
            <a:off x="457200" y="-152400"/>
            <a:ext cx="8229600" cy="1143000"/>
          </a:xfrm>
        </p:spPr>
        <p:txBody>
          <a:bodyPr/>
          <a:lstStyle/>
          <a:p>
            <a:pPr eaLnBrk="1" hangingPunct="1">
              <a:defRPr/>
            </a:pPr>
            <a:r>
              <a:rPr lang="en-US" sz="1800" dirty="0">
                <a:effectLst/>
              </a:rPr>
              <a:t>. D) Discuss the effect of the New Deal in terms of the impact of the Civilian Conservation Corps, Agricultural Adjustment Act</a:t>
            </a:r>
            <a:r>
              <a:rPr lang="en-US" sz="1800" u="sng" dirty="0">
                <a:effectLst/>
              </a:rPr>
              <a:t>, rural electrification</a:t>
            </a:r>
            <a:r>
              <a:rPr lang="en-US" sz="1800" dirty="0">
                <a:effectLst/>
              </a:rPr>
              <a:t>, Social Security.</a:t>
            </a:r>
            <a:endParaRPr lang="en-US" sz="1800" dirty="0"/>
          </a:p>
        </p:txBody>
      </p:sp>
      <p:sp>
        <p:nvSpPr>
          <p:cNvPr id="11267" name="Rectangle 3">
            <a:extLst>
              <a:ext uri="{FF2B5EF4-FFF2-40B4-BE49-F238E27FC236}">
                <a16:creationId xmlns:a16="http://schemas.microsoft.com/office/drawing/2014/main" id="{42446322-8D97-4500-821D-D9B3755A5F6B}"/>
              </a:ext>
            </a:extLst>
          </p:cNvPr>
          <p:cNvSpPr>
            <a:spLocks noGrp="1" noChangeArrowheads="1"/>
          </p:cNvSpPr>
          <p:nvPr>
            <p:ph type="body" idx="1"/>
          </p:nvPr>
        </p:nvSpPr>
        <p:spPr>
          <a:xfrm>
            <a:off x="457200" y="1260475"/>
            <a:ext cx="8229600" cy="4530725"/>
          </a:xfrm>
        </p:spPr>
        <p:txBody>
          <a:bodyPr/>
          <a:lstStyle/>
          <a:p>
            <a:pPr eaLnBrk="1" hangingPunct="1">
              <a:defRPr/>
            </a:pPr>
            <a:r>
              <a:rPr lang="en-US" sz="1600" u="sng" dirty="0"/>
              <a:t>Rural Electrification:</a:t>
            </a:r>
            <a:r>
              <a:rPr lang="en-US" sz="1600" dirty="0"/>
              <a:t> provided power to rural areas in GA, not just towns/cities</a:t>
            </a:r>
          </a:p>
          <a:p>
            <a:pPr lvl="1" eaLnBrk="1" hangingPunct="1">
              <a:defRPr/>
            </a:pPr>
            <a:r>
              <a:rPr lang="en-US" sz="1600" dirty="0"/>
              <a:t>One of the most important and far reaching New Deal programs </a:t>
            </a:r>
          </a:p>
          <a:p>
            <a:pPr lvl="1" eaLnBrk="1" hangingPunct="1">
              <a:defRPr/>
            </a:pPr>
            <a:r>
              <a:rPr lang="en-US" sz="1600" dirty="0"/>
              <a:t>Result of Roosevelt’s experience in Warm Springs</a:t>
            </a:r>
          </a:p>
          <a:p>
            <a:pPr lvl="1" eaLnBrk="1" hangingPunct="1">
              <a:defRPr/>
            </a:pPr>
            <a:r>
              <a:rPr lang="en-US" sz="1600" dirty="0"/>
              <a:t> Helped GA farmers modernize their farms</a:t>
            </a:r>
          </a:p>
          <a:p>
            <a:pPr eaLnBrk="1" hangingPunct="1">
              <a:defRPr/>
            </a:pPr>
            <a:r>
              <a:rPr lang="en-US" sz="1600" u="sng" dirty="0"/>
              <a:t>Social Security Act:</a:t>
            </a:r>
            <a:r>
              <a:rPr lang="en-US" sz="1600" dirty="0"/>
              <a:t> The federal government would provide retirement and unemployment insurance from taxes paid by both the workers and employers.</a:t>
            </a:r>
          </a:p>
          <a:p>
            <a:pPr lvl="1" eaLnBrk="1" hangingPunct="1">
              <a:defRPr/>
            </a:pPr>
            <a:r>
              <a:rPr lang="en-US" sz="1600" dirty="0"/>
              <a:t>Farmers not covered</a:t>
            </a:r>
          </a:p>
          <a:p>
            <a:pPr lvl="1" eaLnBrk="1" hangingPunct="1">
              <a:defRPr/>
            </a:pPr>
            <a:r>
              <a:rPr lang="en-US" sz="1600" dirty="0"/>
              <a:t>The idea: to provide protection from unemployment</a:t>
            </a:r>
          </a:p>
          <a:p>
            <a:pPr lvl="1" eaLnBrk="1" hangingPunct="1">
              <a:defRPr/>
            </a:pP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arn(inVertical)">
                                      <p:cBhvr>
                                        <p:cTn id="7" dur="500"/>
                                        <p:tgtEl>
                                          <p:spTgt spid="11267">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barn(inVertical)">
                                      <p:cBhvr>
                                        <p:cTn id="10" dur="500"/>
                                        <p:tgtEl>
                                          <p:spTgt spid="11267">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Effect transition="in" filter="barn(inVertical)">
                                      <p:cBhvr>
                                        <p:cTn id="13" dur="500"/>
                                        <p:tgtEl>
                                          <p:spTgt spid="11267">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267">
                                            <p:txEl>
                                              <p:pRg st="3" end="3"/>
                                            </p:txEl>
                                          </p:spTgt>
                                        </p:tgtEl>
                                        <p:attrNameLst>
                                          <p:attrName>style.visibility</p:attrName>
                                        </p:attrNameLst>
                                      </p:cBhvr>
                                      <p:to>
                                        <p:strVal val="visible"/>
                                      </p:to>
                                    </p:set>
                                    <p:animEffect transition="in" filter="barn(inVertical)">
                                      <p:cBhvr>
                                        <p:cTn id="16" dur="500"/>
                                        <p:tgtEl>
                                          <p:spTgt spid="11267">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267">
                                            <p:txEl>
                                              <p:pRg st="4" end="4"/>
                                            </p:txEl>
                                          </p:spTgt>
                                        </p:tgtEl>
                                        <p:attrNameLst>
                                          <p:attrName>style.visibility</p:attrName>
                                        </p:attrNameLst>
                                      </p:cBhvr>
                                      <p:to>
                                        <p:strVal val="visible"/>
                                      </p:to>
                                    </p:set>
                                    <p:animEffect transition="in" filter="barn(inVertical)">
                                      <p:cBhvr>
                                        <p:cTn id="21" dur="500"/>
                                        <p:tgtEl>
                                          <p:spTgt spid="11267">
                                            <p:txEl>
                                              <p:pRg st="4" end="4"/>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1267">
                                            <p:txEl>
                                              <p:pRg st="5" end="5"/>
                                            </p:txEl>
                                          </p:spTgt>
                                        </p:tgtEl>
                                        <p:attrNameLst>
                                          <p:attrName>style.visibility</p:attrName>
                                        </p:attrNameLst>
                                      </p:cBhvr>
                                      <p:to>
                                        <p:strVal val="visible"/>
                                      </p:to>
                                    </p:set>
                                    <p:animEffect transition="in" filter="barn(inVertical)">
                                      <p:cBhvr>
                                        <p:cTn id="24" dur="500"/>
                                        <p:tgtEl>
                                          <p:spTgt spid="11267">
                                            <p:txEl>
                                              <p:pRg st="5" end="5"/>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1267">
                                            <p:txEl>
                                              <p:pRg st="6" end="6"/>
                                            </p:txEl>
                                          </p:spTgt>
                                        </p:tgtEl>
                                        <p:attrNameLst>
                                          <p:attrName>style.visibility</p:attrName>
                                        </p:attrNameLst>
                                      </p:cBhvr>
                                      <p:to>
                                        <p:strVal val="visible"/>
                                      </p:to>
                                    </p:set>
                                    <p:animEffect transition="in" filter="barn(inVertical)">
                                      <p:cBhvr>
                                        <p:cTn id="27" dur="500"/>
                                        <p:tgtEl>
                                          <p:spTgt spid="11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51411-96D6-42DA-B738-5CF479945214}"/>
              </a:ext>
            </a:extLst>
          </p:cNvPr>
          <p:cNvSpPr>
            <a:spLocks noGrp="1"/>
          </p:cNvSpPr>
          <p:nvPr>
            <p:ph type="title"/>
          </p:nvPr>
        </p:nvSpPr>
        <p:spPr/>
        <p:txBody>
          <a:bodyPr/>
          <a:lstStyle/>
          <a:p>
            <a:pPr>
              <a:defRPr/>
            </a:pPr>
            <a:endParaRPr lang="en-US"/>
          </a:p>
        </p:txBody>
      </p:sp>
      <p:pic>
        <p:nvPicPr>
          <p:cNvPr id="43011" name="Picture 2">
            <a:extLst>
              <a:ext uri="{FF2B5EF4-FFF2-40B4-BE49-F238E27FC236}">
                <a16:creationId xmlns:a16="http://schemas.microsoft.com/office/drawing/2014/main" id="{DD2DF9B4-ECDC-4BF6-9B20-3F25648F9D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3">
            <a:extLst>
              <a:ext uri="{FF2B5EF4-FFF2-40B4-BE49-F238E27FC236}">
                <a16:creationId xmlns:a16="http://schemas.microsoft.com/office/drawing/2014/main" id="{0545CA3C-A0F2-472A-9DC4-FD36A91C4082}"/>
              </a:ext>
            </a:extLst>
          </p:cNvPr>
          <p:cNvSpPr>
            <a:spLocks noChangeArrowheads="1"/>
          </p:cNvSpPr>
          <p:nvPr/>
        </p:nvSpPr>
        <p:spPr bwMode="auto">
          <a:xfrm>
            <a:off x="3813175" y="3244850"/>
            <a:ext cx="1517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800"/>
              <a:t>GA and WWI</a:t>
            </a:r>
          </a:p>
        </p:txBody>
      </p:sp>
      <p:sp>
        <p:nvSpPr>
          <p:cNvPr id="43013" name="TextBox 4">
            <a:extLst>
              <a:ext uri="{FF2B5EF4-FFF2-40B4-BE49-F238E27FC236}">
                <a16:creationId xmlns:a16="http://schemas.microsoft.com/office/drawing/2014/main" id="{25C51205-9FF5-437B-BE67-57F1FFE0B6AC}"/>
              </a:ext>
            </a:extLst>
          </p:cNvPr>
          <p:cNvSpPr txBox="1">
            <a:spLocks noChangeArrowheads="1"/>
          </p:cNvSpPr>
          <p:nvPr/>
        </p:nvSpPr>
        <p:spPr bwMode="auto">
          <a:xfrm>
            <a:off x="3681413" y="2743200"/>
            <a:ext cx="23383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600">
                <a:solidFill>
                  <a:srgbClr val="002060"/>
                </a:solidFill>
              </a:rPr>
              <a:t>GEORGIA’S </a:t>
            </a:r>
          </a:p>
          <a:p>
            <a:pPr>
              <a:spcBef>
                <a:spcPct val="0"/>
              </a:spcBef>
              <a:buClrTx/>
              <a:buSzTx/>
              <a:buFontTx/>
              <a:buNone/>
            </a:pPr>
            <a:r>
              <a:rPr lang="en-US" altLang="en-US" sz="1600">
                <a:solidFill>
                  <a:srgbClr val="002060"/>
                </a:solidFill>
              </a:rPr>
              <a:t>CONTRIBUTIONS</a:t>
            </a:r>
          </a:p>
          <a:p>
            <a:pPr>
              <a:spcBef>
                <a:spcPct val="0"/>
              </a:spcBef>
              <a:buClrTx/>
              <a:buSzTx/>
              <a:buFontTx/>
              <a:buNone/>
            </a:pPr>
            <a:r>
              <a:rPr lang="en-US" altLang="en-US" sz="1600">
                <a:solidFill>
                  <a:srgbClr val="002060"/>
                </a:solidFill>
              </a:rPr>
              <a:t>TO WWI</a:t>
            </a:r>
          </a:p>
        </p:txBody>
      </p:sp>
      <p:sp>
        <p:nvSpPr>
          <p:cNvPr id="6" name="Explosion 2 5">
            <a:extLst>
              <a:ext uri="{FF2B5EF4-FFF2-40B4-BE49-F238E27FC236}">
                <a16:creationId xmlns:a16="http://schemas.microsoft.com/office/drawing/2014/main" id="{1212D610-A2A0-4B1C-AD41-CCD3A1CD300B}"/>
              </a:ext>
            </a:extLst>
          </p:cNvPr>
          <p:cNvSpPr/>
          <p:nvPr/>
        </p:nvSpPr>
        <p:spPr>
          <a:xfrm>
            <a:off x="1600200" y="565150"/>
            <a:ext cx="2743200" cy="1187450"/>
          </a:xfrm>
          <a:prstGeom prst="irregularSeal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Explosion 2 6">
            <a:extLst>
              <a:ext uri="{FF2B5EF4-FFF2-40B4-BE49-F238E27FC236}">
                <a16:creationId xmlns:a16="http://schemas.microsoft.com/office/drawing/2014/main" id="{74D846D0-F089-469C-A205-AC986DBEAB92}"/>
              </a:ext>
            </a:extLst>
          </p:cNvPr>
          <p:cNvSpPr/>
          <p:nvPr/>
        </p:nvSpPr>
        <p:spPr>
          <a:xfrm>
            <a:off x="7543800" y="2209800"/>
            <a:ext cx="1600200" cy="1981200"/>
          </a:xfrm>
          <a:prstGeom prst="irregularSeal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Explosion 2 7">
            <a:extLst>
              <a:ext uri="{FF2B5EF4-FFF2-40B4-BE49-F238E27FC236}">
                <a16:creationId xmlns:a16="http://schemas.microsoft.com/office/drawing/2014/main" id="{4B9271F7-E874-4BA8-8A5A-6DD126CA35A2}"/>
              </a:ext>
            </a:extLst>
          </p:cNvPr>
          <p:cNvSpPr/>
          <p:nvPr/>
        </p:nvSpPr>
        <p:spPr>
          <a:xfrm>
            <a:off x="5486400" y="4572000"/>
            <a:ext cx="2590800" cy="1581150"/>
          </a:xfrm>
          <a:prstGeom prst="irregularSeal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Explosion 2 8">
            <a:extLst>
              <a:ext uri="{FF2B5EF4-FFF2-40B4-BE49-F238E27FC236}">
                <a16:creationId xmlns:a16="http://schemas.microsoft.com/office/drawing/2014/main" id="{B590A2C8-221E-4880-AF61-1273591FF2EF}"/>
              </a:ext>
            </a:extLst>
          </p:cNvPr>
          <p:cNvSpPr/>
          <p:nvPr/>
        </p:nvSpPr>
        <p:spPr>
          <a:xfrm>
            <a:off x="-76200" y="2590800"/>
            <a:ext cx="1828800" cy="1143000"/>
          </a:xfrm>
          <a:prstGeom prst="irregularSeal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Explosion 2 9">
            <a:extLst>
              <a:ext uri="{FF2B5EF4-FFF2-40B4-BE49-F238E27FC236}">
                <a16:creationId xmlns:a16="http://schemas.microsoft.com/office/drawing/2014/main" id="{2CD447B6-C3B8-49D7-A87F-773EE2D06E56}"/>
              </a:ext>
            </a:extLst>
          </p:cNvPr>
          <p:cNvSpPr/>
          <p:nvPr/>
        </p:nvSpPr>
        <p:spPr>
          <a:xfrm>
            <a:off x="990600" y="4648200"/>
            <a:ext cx="3352800" cy="1219200"/>
          </a:xfrm>
          <a:prstGeom prst="irregularSeal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Explosion 2 10">
            <a:extLst>
              <a:ext uri="{FF2B5EF4-FFF2-40B4-BE49-F238E27FC236}">
                <a16:creationId xmlns:a16="http://schemas.microsoft.com/office/drawing/2014/main" id="{898747A0-A8CA-46A3-8039-8B660F167313}"/>
              </a:ext>
            </a:extLst>
          </p:cNvPr>
          <p:cNvSpPr/>
          <p:nvPr/>
        </p:nvSpPr>
        <p:spPr>
          <a:xfrm>
            <a:off x="4800600" y="762000"/>
            <a:ext cx="2286000" cy="914400"/>
          </a:xfrm>
          <a:prstGeom prst="irregularSeal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20" name="TextBox 11">
            <a:extLst>
              <a:ext uri="{FF2B5EF4-FFF2-40B4-BE49-F238E27FC236}">
                <a16:creationId xmlns:a16="http://schemas.microsoft.com/office/drawing/2014/main" id="{42DADAD1-BACC-4750-9D0B-0FE91B13BC1A}"/>
              </a:ext>
            </a:extLst>
          </p:cNvPr>
          <p:cNvSpPr txBox="1">
            <a:spLocks noChangeArrowheads="1"/>
          </p:cNvSpPr>
          <p:nvPr/>
        </p:nvSpPr>
        <p:spPr bwMode="auto">
          <a:xfrm>
            <a:off x="838200" y="5791200"/>
            <a:ext cx="7224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800">
                <a:solidFill>
                  <a:srgbClr val="002060"/>
                </a:solidFill>
              </a:rPr>
              <a:t>So why_________________________________________________</a:t>
            </a:r>
          </a:p>
          <a:p>
            <a:pPr>
              <a:spcBef>
                <a:spcPct val="0"/>
              </a:spcBef>
              <a:buClrTx/>
              <a:buSzTx/>
              <a:buFontTx/>
              <a:buNone/>
            </a:pPr>
            <a:r>
              <a:rPr lang="en-US" altLang="en-US" sz="1800">
                <a:solidFill>
                  <a:srgbClr val="002060"/>
                </a:solidFill>
              </a:rPr>
              <a:t>_______________________________________________________</a:t>
            </a:r>
          </a:p>
        </p:txBody>
      </p:sp>
      <p:sp>
        <p:nvSpPr>
          <p:cNvPr id="43021" name="TextBox 12">
            <a:extLst>
              <a:ext uri="{FF2B5EF4-FFF2-40B4-BE49-F238E27FC236}">
                <a16:creationId xmlns:a16="http://schemas.microsoft.com/office/drawing/2014/main" id="{04E92883-E2B6-4F82-8A7B-4044DF560D2E}"/>
              </a:ext>
            </a:extLst>
          </p:cNvPr>
          <p:cNvSpPr txBox="1">
            <a:spLocks noChangeArrowheads="1"/>
          </p:cNvSpPr>
          <p:nvPr/>
        </p:nvSpPr>
        <p:spPr bwMode="auto">
          <a:xfrm>
            <a:off x="990600" y="239713"/>
            <a:ext cx="74945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800">
                <a:solidFill>
                  <a:srgbClr val="002060"/>
                </a:solidFill>
              </a:rPr>
              <a:t>So what:__________________________________________________</a:t>
            </a:r>
          </a:p>
          <a:p>
            <a:pPr>
              <a:spcBef>
                <a:spcPct val="0"/>
              </a:spcBef>
              <a:buClrTx/>
              <a:buSzTx/>
              <a:buFontTx/>
              <a:buNone/>
            </a:pPr>
            <a:r>
              <a:rPr lang="en-US" altLang="en-US" sz="1800">
                <a:solidFill>
                  <a:srgbClr val="002060"/>
                </a:solidFill>
              </a:rPr>
              <a:t>________________________________________________________</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FF66-4025-4534-8F9F-A348FD99D7BE}"/>
              </a:ext>
            </a:extLst>
          </p:cNvPr>
          <p:cNvSpPr>
            <a:spLocks noGrp="1"/>
          </p:cNvSpPr>
          <p:nvPr>
            <p:ph type="title"/>
          </p:nvPr>
        </p:nvSpPr>
        <p:spPr/>
        <p:txBody>
          <a:bodyPr/>
          <a:lstStyle/>
          <a:p>
            <a:pPr>
              <a:defRPr/>
            </a:pPr>
            <a:endParaRPr lang="en-US"/>
          </a:p>
        </p:txBody>
      </p:sp>
      <p:pic>
        <p:nvPicPr>
          <p:cNvPr id="93187" name="Content Placeholder 3">
            <a:extLst>
              <a:ext uri="{FF2B5EF4-FFF2-40B4-BE49-F238E27FC236}">
                <a16:creationId xmlns:a16="http://schemas.microsoft.com/office/drawing/2014/main" id="{47B768F0-DF61-49BF-B2E2-C8FF1AD168C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2700"/>
            <a:ext cx="9144000" cy="7010400"/>
          </a:xfrm>
        </p:spPr>
      </p:pic>
      <p:sp>
        <p:nvSpPr>
          <p:cNvPr id="93188" name="TextBox 4">
            <a:extLst>
              <a:ext uri="{FF2B5EF4-FFF2-40B4-BE49-F238E27FC236}">
                <a16:creationId xmlns:a16="http://schemas.microsoft.com/office/drawing/2014/main" id="{26877C82-BEC7-4FF9-B466-759BE27E5B94}"/>
              </a:ext>
            </a:extLst>
          </p:cNvPr>
          <p:cNvSpPr txBox="1">
            <a:spLocks noChangeArrowheads="1"/>
          </p:cNvSpPr>
          <p:nvPr/>
        </p:nvSpPr>
        <p:spPr bwMode="auto">
          <a:xfrm>
            <a:off x="231775" y="1828800"/>
            <a:ext cx="20542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100" u="sng">
                <a:solidFill>
                  <a:srgbClr val="FF0000"/>
                </a:solidFill>
              </a:rPr>
              <a:t>1)Civilian Conservation Corps</a:t>
            </a:r>
            <a:endParaRPr lang="en-US" altLang="en-US" sz="1100">
              <a:solidFill>
                <a:srgbClr val="FF0000"/>
              </a:solidFill>
            </a:endParaRPr>
          </a:p>
        </p:txBody>
      </p:sp>
      <p:sp>
        <p:nvSpPr>
          <p:cNvPr id="6" name="TextBox 5">
            <a:extLst>
              <a:ext uri="{FF2B5EF4-FFF2-40B4-BE49-F238E27FC236}">
                <a16:creationId xmlns:a16="http://schemas.microsoft.com/office/drawing/2014/main" id="{B3DB1008-7619-45E2-8A3C-48A88F6DC7B1}"/>
              </a:ext>
            </a:extLst>
          </p:cNvPr>
          <p:cNvSpPr txBox="1"/>
          <p:nvPr/>
        </p:nvSpPr>
        <p:spPr>
          <a:xfrm>
            <a:off x="2438400" y="1828800"/>
            <a:ext cx="2001838" cy="261938"/>
          </a:xfrm>
          <a:prstGeom prst="rect">
            <a:avLst/>
          </a:prstGeom>
          <a:noFill/>
        </p:spPr>
        <p:txBody>
          <a:bodyPr wrap="none">
            <a:spAutoFit/>
          </a:bodyPr>
          <a:lstStyle/>
          <a:p>
            <a:pPr>
              <a:defRPr/>
            </a:pPr>
            <a:r>
              <a:rPr lang="en-US" sz="1100" u="sng" dirty="0">
                <a:solidFill>
                  <a:schemeClr val="bg2">
                    <a:lumMod val="60000"/>
                    <a:lumOff val="40000"/>
                  </a:schemeClr>
                </a:solidFill>
              </a:rPr>
              <a:t>2)Agricultural Adjustment Act</a:t>
            </a:r>
            <a:endParaRPr lang="en-US" sz="1100" dirty="0">
              <a:solidFill>
                <a:schemeClr val="bg2">
                  <a:lumMod val="60000"/>
                  <a:lumOff val="40000"/>
                </a:schemeClr>
              </a:solidFill>
            </a:endParaRPr>
          </a:p>
        </p:txBody>
      </p:sp>
      <p:sp>
        <p:nvSpPr>
          <p:cNvPr id="7" name="TextBox 6">
            <a:extLst>
              <a:ext uri="{FF2B5EF4-FFF2-40B4-BE49-F238E27FC236}">
                <a16:creationId xmlns:a16="http://schemas.microsoft.com/office/drawing/2014/main" id="{DEAB01DF-39D8-4AFA-8184-99DA3D36C341}"/>
              </a:ext>
            </a:extLst>
          </p:cNvPr>
          <p:cNvSpPr txBox="1"/>
          <p:nvPr/>
        </p:nvSpPr>
        <p:spPr>
          <a:xfrm>
            <a:off x="4800600" y="1828800"/>
            <a:ext cx="1454150" cy="261938"/>
          </a:xfrm>
          <a:prstGeom prst="rect">
            <a:avLst/>
          </a:prstGeom>
          <a:noFill/>
        </p:spPr>
        <p:txBody>
          <a:bodyPr wrap="none">
            <a:spAutoFit/>
          </a:bodyPr>
          <a:lstStyle/>
          <a:p>
            <a:pPr>
              <a:defRPr/>
            </a:pPr>
            <a:r>
              <a:rPr lang="en-US" sz="1100" u="sng" dirty="0">
                <a:solidFill>
                  <a:schemeClr val="accent2">
                    <a:lumMod val="75000"/>
                  </a:schemeClr>
                </a:solidFill>
              </a:rPr>
              <a:t>3)rural electrification</a:t>
            </a:r>
            <a:endParaRPr lang="en-US" sz="1100" dirty="0">
              <a:solidFill>
                <a:schemeClr val="accent2">
                  <a:lumMod val="75000"/>
                </a:schemeClr>
              </a:solidFill>
            </a:endParaRPr>
          </a:p>
        </p:txBody>
      </p:sp>
      <p:sp>
        <p:nvSpPr>
          <p:cNvPr id="93191" name="TextBox 7">
            <a:extLst>
              <a:ext uri="{FF2B5EF4-FFF2-40B4-BE49-F238E27FC236}">
                <a16:creationId xmlns:a16="http://schemas.microsoft.com/office/drawing/2014/main" id="{F7D71A81-5B35-4DBB-B9BC-AA5A50A56E72}"/>
              </a:ext>
            </a:extLst>
          </p:cNvPr>
          <p:cNvSpPr txBox="1">
            <a:spLocks noChangeArrowheads="1"/>
          </p:cNvSpPr>
          <p:nvPr/>
        </p:nvSpPr>
        <p:spPr bwMode="auto">
          <a:xfrm>
            <a:off x="7239000" y="1828800"/>
            <a:ext cx="12827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100" u="sng">
                <a:solidFill>
                  <a:schemeClr val="bg1"/>
                </a:solidFill>
              </a:rPr>
              <a:t>4)Social Security</a:t>
            </a:r>
            <a:r>
              <a:rPr lang="en-US" altLang="en-US" sz="1100"/>
              <a:t>.</a:t>
            </a:r>
          </a:p>
        </p:txBody>
      </p:sp>
      <p:sp>
        <p:nvSpPr>
          <p:cNvPr id="93192" name="TextBox 9">
            <a:extLst>
              <a:ext uri="{FF2B5EF4-FFF2-40B4-BE49-F238E27FC236}">
                <a16:creationId xmlns:a16="http://schemas.microsoft.com/office/drawing/2014/main" id="{64B7932A-1576-4F31-8AB6-A1109B548AF1}"/>
              </a:ext>
            </a:extLst>
          </p:cNvPr>
          <p:cNvSpPr txBox="1">
            <a:spLocks noChangeArrowheads="1"/>
          </p:cNvSpPr>
          <p:nvPr/>
        </p:nvSpPr>
        <p:spPr bwMode="auto">
          <a:xfrm>
            <a:off x="1905000" y="6019800"/>
            <a:ext cx="6007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800">
                <a:solidFill>
                  <a:srgbClr val="FF0000"/>
                </a:solidFill>
              </a:rPr>
              <a:t>So Why:______________________________________</a:t>
            </a:r>
          </a:p>
          <a:p>
            <a:pPr>
              <a:spcBef>
                <a:spcPct val="0"/>
              </a:spcBef>
              <a:buClrTx/>
              <a:buSzTx/>
              <a:buFontTx/>
              <a:buNone/>
            </a:pPr>
            <a:r>
              <a:rPr lang="en-US" altLang="en-US" sz="1800">
                <a:solidFill>
                  <a:srgbClr val="FF0000"/>
                </a:solidFill>
              </a:rPr>
              <a:t>So What:______________________________________</a:t>
            </a:r>
          </a:p>
        </p:txBody>
      </p:sp>
      <p:sp>
        <p:nvSpPr>
          <p:cNvPr id="65546" name="Cloud Callout 10">
            <a:extLst>
              <a:ext uri="{FF2B5EF4-FFF2-40B4-BE49-F238E27FC236}">
                <a16:creationId xmlns:a16="http://schemas.microsoft.com/office/drawing/2014/main" id="{13C05390-9BBB-4926-9533-6497ECD9C4EC}"/>
              </a:ext>
            </a:extLst>
          </p:cNvPr>
          <p:cNvSpPr>
            <a:spLocks noChangeArrowheads="1"/>
          </p:cNvSpPr>
          <p:nvPr/>
        </p:nvSpPr>
        <p:spPr bwMode="auto">
          <a:xfrm>
            <a:off x="6934200" y="26988"/>
            <a:ext cx="1600200" cy="1497012"/>
          </a:xfrm>
          <a:prstGeom prst="cloudCallout">
            <a:avLst>
              <a:gd name="adj1" fmla="val -20833"/>
              <a:gd name="adj2" fmla="val 62500"/>
            </a:avLst>
          </a:prstGeom>
          <a:solidFill>
            <a:schemeClr val="tx2">
              <a:lumMod val="75000"/>
            </a:schemeClr>
          </a:solidFill>
          <a:ln w="9525" algn="ctr">
            <a:solidFill>
              <a:schemeClr val="tx1"/>
            </a:solidFill>
            <a:round/>
            <a:headEnd/>
            <a:tailEnd/>
          </a:ln>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defRPr/>
            </a:pPr>
            <a:r>
              <a:rPr lang="en-US" altLang="en-US" sz="1800"/>
              <a:t>Pictures</a:t>
            </a:r>
          </a:p>
        </p:txBody>
      </p:sp>
      <p:sp>
        <p:nvSpPr>
          <p:cNvPr id="11" name="Cloud Callout 10">
            <a:extLst>
              <a:ext uri="{FF2B5EF4-FFF2-40B4-BE49-F238E27FC236}">
                <a16:creationId xmlns:a16="http://schemas.microsoft.com/office/drawing/2014/main" id="{39DA8F41-1809-4C23-A196-1281B13580DD}"/>
              </a:ext>
            </a:extLst>
          </p:cNvPr>
          <p:cNvSpPr>
            <a:spLocks noChangeArrowheads="1"/>
          </p:cNvSpPr>
          <p:nvPr/>
        </p:nvSpPr>
        <p:spPr bwMode="auto">
          <a:xfrm>
            <a:off x="4876800" y="76200"/>
            <a:ext cx="1600200" cy="1497013"/>
          </a:xfrm>
          <a:prstGeom prst="cloudCallout">
            <a:avLst>
              <a:gd name="adj1" fmla="val -20833"/>
              <a:gd name="adj2" fmla="val 62500"/>
            </a:avLst>
          </a:prstGeom>
          <a:solidFill>
            <a:schemeClr val="tx2">
              <a:lumMod val="75000"/>
            </a:schemeClr>
          </a:solidFill>
          <a:ln w="9525" algn="ctr">
            <a:solidFill>
              <a:schemeClr val="tx1"/>
            </a:solidFill>
            <a:round/>
            <a:headEnd/>
            <a:tailEnd/>
          </a:ln>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defRPr/>
            </a:pPr>
            <a:r>
              <a:rPr lang="en-US" altLang="en-US" sz="1800" dirty="0"/>
              <a:t>Pictures</a:t>
            </a:r>
          </a:p>
        </p:txBody>
      </p:sp>
      <p:sp>
        <p:nvSpPr>
          <p:cNvPr id="12" name="Cloud Callout 10">
            <a:extLst>
              <a:ext uri="{FF2B5EF4-FFF2-40B4-BE49-F238E27FC236}">
                <a16:creationId xmlns:a16="http://schemas.microsoft.com/office/drawing/2014/main" id="{971960B8-5C96-408A-816F-340AF45468F6}"/>
              </a:ext>
            </a:extLst>
          </p:cNvPr>
          <p:cNvSpPr>
            <a:spLocks noChangeArrowheads="1"/>
          </p:cNvSpPr>
          <p:nvPr/>
        </p:nvSpPr>
        <p:spPr bwMode="auto">
          <a:xfrm>
            <a:off x="2590800" y="228600"/>
            <a:ext cx="1600200" cy="1497013"/>
          </a:xfrm>
          <a:prstGeom prst="cloudCallout">
            <a:avLst>
              <a:gd name="adj1" fmla="val -20833"/>
              <a:gd name="adj2" fmla="val 62500"/>
            </a:avLst>
          </a:prstGeom>
          <a:solidFill>
            <a:schemeClr val="tx2">
              <a:lumMod val="75000"/>
            </a:schemeClr>
          </a:solidFill>
          <a:ln w="9525" algn="ctr">
            <a:solidFill>
              <a:schemeClr val="tx1"/>
            </a:solidFill>
            <a:round/>
            <a:headEnd/>
            <a:tailEnd/>
          </a:ln>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defRPr/>
            </a:pPr>
            <a:r>
              <a:rPr lang="en-US" altLang="en-US" sz="1800"/>
              <a:t>Pictures</a:t>
            </a:r>
          </a:p>
        </p:txBody>
      </p:sp>
      <p:sp>
        <p:nvSpPr>
          <p:cNvPr id="13" name="Cloud Callout 10">
            <a:extLst>
              <a:ext uri="{FF2B5EF4-FFF2-40B4-BE49-F238E27FC236}">
                <a16:creationId xmlns:a16="http://schemas.microsoft.com/office/drawing/2014/main" id="{E2C61CF7-9BAF-481F-A31F-89B1B27F2143}"/>
              </a:ext>
            </a:extLst>
          </p:cNvPr>
          <p:cNvSpPr>
            <a:spLocks noChangeArrowheads="1"/>
          </p:cNvSpPr>
          <p:nvPr/>
        </p:nvSpPr>
        <p:spPr bwMode="auto">
          <a:xfrm>
            <a:off x="457200" y="152400"/>
            <a:ext cx="1600200" cy="1497013"/>
          </a:xfrm>
          <a:prstGeom prst="cloudCallout">
            <a:avLst>
              <a:gd name="adj1" fmla="val -20833"/>
              <a:gd name="adj2" fmla="val 62500"/>
            </a:avLst>
          </a:prstGeom>
          <a:solidFill>
            <a:schemeClr val="tx2">
              <a:lumMod val="75000"/>
            </a:schemeClr>
          </a:solidFill>
          <a:ln w="9525" algn="ctr">
            <a:solidFill>
              <a:schemeClr val="tx1"/>
            </a:solidFill>
            <a:round/>
            <a:headEnd/>
            <a:tailEnd/>
          </a:ln>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defRPr/>
            </a:pPr>
            <a:r>
              <a:rPr lang="en-US" altLang="en-US" sz="1800"/>
              <a:t>Pictures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D14FE0E-651A-4EF8-A8B5-BDA3F38A78A3}"/>
              </a:ext>
            </a:extLst>
          </p:cNvPr>
          <p:cNvSpPr>
            <a:spLocks noGrp="1" noChangeArrowheads="1"/>
          </p:cNvSpPr>
          <p:nvPr>
            <p:ph type="title"/>
          </p:nvPr>
        </p:nvSpPr>
        <p:spPr>
          <a:xfrm>
            <a:off x="457200" y="-152400"/>
            <a:ext cx="8229600" cy="990600"/>
          </a:xfrm>
        </p:spPr>
        <p:txBody>
          <a:bodyPr/>
          <a:lstStyle/>
          <a:p>
            <a:pPr eaLnBrk="1" hangingPunct="1">
              <a:defRPr/>
            </a:pPr>
            <a:r>
              <a:rPr lang="en-US" sz="1200" dirty="0">
                <a:effectLst/>
              </a:rPr>
              <a:t>. D) </a:t>
            </a:r>
            <a:r>
              <a:rPr lang="en-US" sz="1200" u="sng" dirty="0">
                <a:effectLst/>
              </a:rPr>
              <a:t>Discuss the effect of the New Deal </a:t>
            </a:r>
            <a:r>
              <a:rPr lang="en-US" sz="1200" dirty="0">
                <a:effectLst/>
              </a:rPr>
              <a:t>in terms of the impact of the Civilian Conservation Corps, Agricultural Adjustment Act, rural electrification, Social Security.</a:t>
            </a:r>
            <a:br>
              <a:rPr lang="en-US" sz="1800" dirty="0"/>
            </a:br>
            <a:endParaRPr lang="en-US" sz="1800" dirty="0"/>
          </a:p>
        </p:txBody>
      </p:sp>
      <p:sp>
        <p:nvSpPr>
          <p:cNvPr id="9219" name="Rectangle 3">
            <a:extLst>
              <a:ext uri="{FF2B5EF4-FFF2-40B4-BE49-F238E27FC236}">
                <a16:creationId xmlns:a16="http://schemas.microsoft.com/office/drawing/2014/main" id="{671D5E9F-153E-48FE-942D-78027208765A}"/>
              </a:ext>
            </a:extLst>
          </p:cNvPr>
          <p:cNvSpPr>
            <a:spLocks noGrp="1" noChangeArrowheads="1"/>
          </p:cNvSpPr>
          <p:nvPr>
            <p:ph type="body" idx="1"/>
          </p:nvPr>
        </p:nvSpPr>
        <p:spPr>
          <a:xfrm>
            <a:off x="457200" y="381000"/>
            <a:ext cx="8229600" cy="6629400"/>
          </a:xfrm>
        </p:spPr>
        <p:txBody>
          <a:bodyPr/>
          <a:lstStyle/>
          <a:p>
            <a:pPr eaLnBrk="1" hangingPunct="1">
              <a:lnSpc>
                <a:spcPct val="90000"/>
              </a:lnSpc>
              <a:defRPr/>
            </a:pPr>
            <a:r>
              <a:rPr lang="en-US" sz="2000" dirty="0"/>
              <a:t>1932- Franklin D.____________ is elected president- “_________ new deal for the American people”</a:t>
            </a:r>
          </a:p>
          <a:p>
            <a:pPr eaLnBrk="1" hangingPunct="1">
              <a:lnSpc>
                <a:spcPct val="90000"/>
              </a:lnSpc>
              <a:defRPr/>
            </a:pPr>
            <a:r>
              <a:rPr lang="en-US" sz="2000" dirty="0"/>
              <a:t>New Deal- Purpose</a:t>
            </a:r>
          </a:p>
          <a:p>
            <a:pPr lvl="1" eaLnBrk="1" hangingPunct="1">
              <a:lnSpc>
                <a:spcPct val="90000"/>
              </a:lnSpc>
              <a:defRPr/>
            </a:pPr>
            <a:r>
              <a:rPr lang="en-US" sz="2000" dirty="0"/>
              <a:t>Promote________ recovery</a:t>
            </a:r>
          </a:p>
          <a:p>
            <a:pPr lvl="1" eaLnBrk="1" hangingPunct="1">
              <a:lnSpc>
                <a:spcPct val="90000"/>
              </a:lnSpc>
              <a:defRPr/>
            </a:pPr>
            <a:r>
              <a:rPr lang="en-US" sz="2000" dirty="0"/>
              <a:t>Relieve the_______ of the unemployed</a:t>
            </a:r>
          </a:p>
          <a:p>
            <a:pPr lvl="1" eaLnBrk="1" hangingPunct="1">
              <a:lnSpc>
                <a:spcPct val="90000"/>
              </a:lnSpc>
              <a:defRPr/>
            </a:pPr>
            <a:r>
              <a:rPr lang="en-US" sz="2000" dirty="0"/>
              <a:t>Reform_______ in the economy</a:t>
            </a:r>
          </a:p>
          <a:p>
            <a:pPr lvl="1" eaLnBrk="1" hangingPunct="1">
              <a:defRPr/>
            </a:pPr>
            <a:r>
              <a:rPr lang="en-US" sz="2000" dirty="0"/>
              <a:t>_______ society</a:t>
            </a:r>
          </a:p>
          <a:p>
            <a:pPr lvl="1" eaLnBrk="1" hangingPunct="1">
              <a:defRPr/>
            </a:pPr>
            <a:r>
              <a:rPr lang="en-US" sz="2000" u="sng" dirty="0"/>
              <a:t>Civilian Conservation Corps (CCC):</a:t>
            </a:r>
            <a:r>
              <a:rPr lang="en-US" sz="2000" dirty="0"/>
              <a:t> provided jobs building______, trails, parks, planting _______, and control _________</a:t>
            </a:r>
          </a:p>
          <a:p>
            <a:pPr lvl="1" eaLnBrk="1" hangingPunct="1">
              <a:defRPr/>
            </a:pPr>
            <a:r>
              <a:rPr lang="en-US" sz="2000" dirty="0"/>
              <a:t>Popular in ___ with work on________ Mountain National_________ and many other projects</a:t>
            </a:r>
          </a:p>
          <a:p>
            <a:pPr eaLnBrk="1" hangingPunct="1">
              <a:defRPr/>
            </a:pPr>
            <a:r>
              <a:rPr lang="en-US" sz="2000" u="sng" dirty="0"/>
              <a:t>Agricultural Adjustment Act (AAA):</a:t>
            </a:r>
            <a:r>
              <a:rPr lang="en-US" sz="2000" dirty="0"/>
              <a:t> _____ farmers not to _____crops on part of their land</a:t>
            </a:r>
          </a:p>
          <a:p>
            <a:pPr lvl="1" eaLnBrk="1" hangingPunct="1">
              <a:defRPr/>
            </a:pPr>
            <a:r>
              <a:rPr lang="en-US" sz="2000" dirty="0"/>
              <a:t>Created______ supports (guaranteed_________ prices) to farmers who agreed to cut back their cotton/tobacco crops</a:t>
            </a:r>
          </a:p>
          <a:p>
            <a:pPr lvl="1" eaLnBrk="1" hangingPunct="1">
              <a:defRPr/>
            </a:pPr>
            <a:r>
              <a:rPr lang="en-US" sz="2000" dirty="0"/>
              <a:t>Idea was to________ farm prices by _______ production</a:t>
            </a:r>
          </a:p>
          <a:p>
            <a:pPr lvl="1" eaLnBrk="1" hangingPunct="1">
              <a:defRPr/>
            </a:pPr>
            <a:r>
              <a:rPr lang="en-US" sz="2000" dirty="0"/>
              <a:t>It worked, _______income improved in GA</a:t>
            </a:r>
          </a:p>
          <a:p>
            <a:pPr lvl="1" eaLnBrk="1" hangingPunct="1">
              <a:defRPr/>
            </a:pPr>
            <a:endParaRPr lang="en-US" sz="1800" dirty="0"/>
          </a:p>
          <a:p>
            <a:pPr lvl="1" eaLnBrk="1" hangingPunct="1">
              <a:defRPr/>
            </a:pPr>
            <a:endParaRPr lang="en-US" sz="1800" dirty="0"/>
          </a:p>
          <a:p>
            <a:pPr lvl="1" eaLnBrk="1" hangingPunct="1">
              <a:lnSpc>
                <a:spcPct val="90000"/>
              </a:lnSpc>
              <a:defRPr/>
            </a:pPr>
            <a:endParaRPr lang="en-US" sz="1800" dirty="0"/>
          </a:p>
          <a:p>
            <a:pPr marL="457200" lvl="1" indent="0" eaLnBrk="1" hangingPunct="1">
              <a:lnSpc>
                <a:spcPct val="90000"/>
              </a:lnSpc>
              <a:buFontTx/>
              <a:buNone/>
              <a:defRPr/>
            </a:pP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1000"/>
                                        <p:tgtEl>
                                          <p:spTgt spid="9219">
                                            <p:txEl>
                                              <p:pRg st="0" end="0"/>
                                            </p:txEl>
                                          </p:spTgt>
                                        </p:tgtEl>
                                      </p:cBhvr>
                                    </p:animEffect>
                                    <p:anim calcmode="lin" valueType="num">
                                      <p:cBhvr>
                                        <p:cTn id="8"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219">
                                            <p:txEl>
                                              <p:pRg st="1" end="1"/>
                                            </p:txEl>
                                          </p:spTgt>
                                        </p:tgtEl>
                                        <p:attrNameLst>
                                          <p:attrName>style.visibility</p:attrName>
                                        </p:attrNameLst>
                                      </p:cBhvr>
                                      <p:to>
                                        <p:strVal val="visible"/>
                                      </p:to>
                                    </p:set>
                                    <p:animEffect transition="in" filter="fade">
                                      <p:cBhvr>
                                        <p:cTn id="14" dur="1000"/>
                                        <p:tgtEl>
                                          <p:spTgt spid="9219">
                                            <p:txEl>
                                              <p:pRg st="1" end="1"/>
                                            </p:txEl>
                                          </p:spTgt>
                                        </p:tgtEl>
                                      </p:cBhvr>
                                    </p:animEffect>
                                    <p:anim calcmode="lin" valueType="num">
                                      <p:cBhvr>
                                        <p:cTn id="15"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219">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Effect transition="in" filter="fade">
                                      <p:cBhvr>
                                        <p:cTn id="19" dur="1000"/>
                                        <p:tgtEl>
                                          <p:spTgt spid="9219">
                                            <p:txEl>
                                              <p:pRg st="2" end="2"/>
                                            </p:txEl>
                                          </p:spTgt>
                                        </p:tgtEl>
                                      </p:cBhvr>
                                    </p:animEffect>
                                    <p:anim calcmode="lin" valueType="num">
                                      <p:cBhvr>
                                        <p:cTn id="20"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9219">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219">
                                            <p:txEl>
                                              <p:pRg st="3" end="3"/>
                                            </p:txEl>
                                          </p:spTgt>
                                        </p:tgtEl>
                                        <p:attrNameLst>
                                          <p:attrName>style.visibility</p:attrName>
                                        </p:attrNameLst>
                                      </p:cBhvr>
                                      <p:to>
                                        <p:strVal val="visible"/>
                                      </p:to>
                                    </p:set>
                                    <p:animEffect transition="in" filter="fade">
                                      <p:cBhvr>
                                        <p:cTn id="24" dur="1000"/>
                                        <p:tgtEl>
                                          <p:spTgt spid="9219">
                                            <p:txEl>
                                              <p:pRg st="3" end="3"/>
                                            </p:txEl>
                                          </p:spTgt>
                                        </p:tgtEl>
                                      </p:cBhvr>
                                    </p:animEffect>
                                    <p:anim calcmode="lin" valueType="num">
                                      <p:cBhvr>
                                        <p:cTn id="25" dur="1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9219">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219">
                                            <p:txEl>
                                              <p:pRg st="4" end="4"/>
                                            </p:txEl>
                                          </p:spTgt>
                                        </p:tgtEl>
                                        <p:attrNameLst>
                                          <p:attrName>style.visibility</p:attrName>
                                        </p:attrNameLst>
                                      </p:cBhvr>
                                      <p:to>
                                        <p:strVal val="visible"/>
                                      </p:to>
                                    </p:set>
                                    <p:animEffect transition="in" filter="fade">
                                      <p:cBhvr>
                                        <p:cTn id="29" dur="1000"/>
                                        <p:tgtEl>
                                          <p:spTgt spid="9219">
                                            <p:txEl>
                                              <p:pRg st="4" end="4"/>
                                            </p:txEl>
                                          </p:spTgt>
                                        </p:tgtEl>
                                      </p:cBhvr>
                                    </p:animEffect>
                                    <p:anim calcmode="lin" valueType="num">
                                      <p:cBhvr>
                                        <p:cTn id="30" dur="1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9219">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219">
                                            <p:txEl>
                                              <p:pRg st="5" end="5"/>
                                            </p:txEl>
                                          </p:spTgt>
                                        </p:tgtEl>
                                        <p:attrNameLst>
                                          <p:attrName>style.visibility</p:attrName>
                                        </p:attrNameLst>
                                      </p:cBhvr>
                                      <p:to>
                                        <p:strVal val="visible"/>
                                      </p:to>
                                    </p:set>
                                    <p:animEffect transition="in" filter="fade">
                                      <p:cBhvr>
                                        <p:cTn id="34" dur="1000"/>
                                        <p:tgtEl>
                                          <p:spTgt spid="9219">
                                            <p:txEl>
                                              <p:pRg st="5" end="5"/>
                                            </p:txEl>
                                          </p:spTgt>
                                        </p:tgtEl>
                                      </p:cBhvr>
                                    </p:animEffect>
                                    <p:anim calcmode="lin" valueType="num">
                                      <p:cBhvr>
                                        <p:cTn id="35" dur="1000" fill="hold"/>
                                        <p:tgtEl>
                                          <p:spTgt spid="9219">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9219">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219">
                                            <p:txEl>
                                              <p:pRg st="6" end="6"/>
                                            </p:txEl>
                                          </p:spTgt>
                                        </p:tgtEl>
                                        <p:attrNameLst>
                                          <p:attrName>style.visibility</p:attrName>
                                        </p:attrNameLst>
                                      </p:cBhvr>
                                      <p:to>
                                        <p:strVal val="visible"/>
                                      </p:to>
                                    </p:set>
                                    <p:animEffect transition="in" filter="fade">
                                      <p:cBhvr>
                                        <p:cTn id="39" dur="1000"/>
                                        <p:tgtEl>
                                          <p:spTgt spid="9219">
                                            <p:txEl>
                                              <p:pRg st="6" end="6"/>
                                            </p:txEl>
                                          </p:spTgt>
                                        </p:tgtEl>
                                      </p:cBhvr>
                                    </p:animEffect>
                                    <p:anim calcmode="lin" valueType="num">
                                      <p:cBhvr>
                                        <p:cTn id="40" dur="1000" fill="hold"/>
                                        <p:tgtEl>
                                          <p:spTgt spid="9219">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9219">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219">
                                            <p:txEl>
                                              <p:pRg st="7" end="7"/>
                                            </p:txEl>
                                          </p:spTgt>
                                        </p:tgtEl>
                                        <p:attrNameLst>
                                          <p:attrName>style.visibility</p:attrName>
                                        </p:attrNameLst>
                                      </p:cBhvr>
                                      <p:to>
                                        <p:strVal val="visible"/>
                                      </p:to>
                                    </p:set>
                                    <p:animEffect transition="in" filter="fade">
                                      <p:cBhvr>
                                        <p:cTn id="44" dur="1000"/>
                                        <p:tgtEl>
                                          <p:spTgt spid="9219">
                                            <p:txEl>
                                              <p:pRg st="7" end="7"/>
                                            </p:txEl>
                                          </p:spTgt>
                                        </p:tgtEl>
                                      </p:cBhvr>
                                    </p:animEffect>
                                    <p:anim calcmode="lin" valueType="num">
                                      <p:cBhvr>
                                        <p:cTn id="45" dur="1000" fill="hold"/>
                                        <p:tgtEl>
                                          <p:spTgt spid="9219">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921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9219">
                                            <p:txEl>
                                              <p:pRg st="8" end="8"/>
                                            </p:txEl>
                                          </p:spTgt>
                                        </p:tgtEl>
                                        <p:attrNameLst>
                                          <p:attrName>style.visibility</p:attrName>
                                        </p:attrNameLst>
                                      </p:cBhvr>
                                      <p:to>
                                        <p:strVal val="visible"/>
                                      </p:to>
                                    </p:set>
                                    <p:animEffect transition="in" filter="fade">
                                      <p:cBhvr>
                                        <p:cTn id="51" dur="1000"/>
                                        <p:tgtEl>
                                          <p:spTgt spid="9219">
                                            <p:txEl>
                                              <p:pRg st="8" end="8"/>
                                            </p:txEl>
                                          </p:spTgt>
                                        </p:tgtEl>
                                      </p:cBhvr>
                                    </p:animEffect>
                                    <p:anim calcmode="lin" valueType="num">
                                      <p:cBhvr>
                                        <p:cTn id="52" dur="1000" fill="hold"/>
                                        <p:tgtEl>
                                          <p:spTgt spid="9219">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9219">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9219">
                                            <p:txEl>
                                              <p:pRg st="9" end="9"/>
                                            </p:txEl>
                                          </p:spTgt>
                                        </p:tgtEl>
                                        <p:attrNameLst>
                                          <p:attrName>style.visibility</p:attrName>
                                        </p:attrNameLst>
                                      </p:cBhvr>
                                      <p:to>
                                        <p:strVal val="visible"/>
                                      </p:to>
                                    </p:set>
                                    <p:animEffect transition="in" filter="fade">
                                      <p:cBhvr>
                                        <p:cTn id="56" dur="1000"/>
                                        <p:tgtEl>
                                          <p:spTgt spid="9219">
                                            <p:txEl>
                                              <p:pRg st="9" end="9"/>
                                            </p:txEl>
                                          </p:spTgt>
                                        </p:tgtEl>
                                      </p:cBhvr>
                                    </p:animEffect>
                                    <p:anim calcmode="lin" valueType="num">
                                      <p:cBhvr>
                                        <p:cTn id="57" dur="1000" fill="hold"/>
                                        <p:tgtEl>
                                          <p:spTgt spid="9219">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9219">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9219">
                                            <p:txEl>
                                              <p:pRg st="10" end="10"/>
                                            </p:txEl>
                                          </p:spTgt>
                                        </p:tgtEl>
                                        <p:attrNameLst>
                                          <p:attrName>style.visibility</p:attrName>
                                        </p:attrNameLst>
                                      </p:cBhvr>
                                      <p:to>
                                        <p:strVal val="visible"/>
                                      </p:to>
                                    </p:set>
                                    <p:animEffect transition="in" filter="fade">
                                      <p:cBhvr>
                                        <p:cTn id="61" dur="1000"/>
                                        <p:tgtEl>
                                          <p:spTgt spid="9219">
                                            <p:txEl>
                                              <p:pRg st="10" end="10"/>
                                            </p:txEl>
                                          </p:spTgt>
                                        </p:tgtEl>
                                      </p:cBhvr>
                                    </p:animEffect>
                                    <p:anim calcmode="lin" valueType="num">
                                      <p:cBhvr>
                                        <p:cTn id="62" dur="1000" fill="hold"/>
                                        <p:tgtEl>
                                          <p:spTgt spid="9219">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9219">
                                            <p:txEl>
                                              <p:pRg st="10" end="10"/>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9219">
                                            <p:txEl>
                                              <p:pRg st="11" end="11"/>
                                            </p:txEl>
                                          </p:spTgt>
                                        </p:tgtEl>
                                        <p:attrNameLst>
                                          <p:attrName>style.visibility</p:attrName>
                                        </p:attrNameLst>
                                      </p:cBhvr>
                                      <p:to>
                                        <p:strVal val="visible"/>
                                      </p:to>
                                    </p:set>
                                    <p:animEffect transition="in" filter="fade">
                                      <p:cBhvr>
                                        <p:cTn id="66" dur="1000"/>
                                        <p:tgtEl>
                                          <p:spTgt spid="9219">
                                            <p:txEl>
                                              <p:pRg st="11" end="11"/>
                                            </p:txEl>
                                          </p:spTgt>
                                        </p:tgtEl>
                                      </p:cBhvr>
                                    </p:animEffect>
                                    <p:anim calcmode="lin" valueType="num">
                                      <p:cBhvr>
                                        <p:cTn id="67" dur="1000" fill="hold"/>
                                        <p:tgtEl>
                                          <p:spTgt spid="9219">
                                            <p:txEl>
                                              <p:pRg st="11" end="11"/>
                                            </p:txEl>
                                          </p:spTgt>
                                        </p:tgtEl>
                                        <p:attrNameLst>
                                          <p:attrName>ppt_x</p:attrName>
                                        </p:attrNameLst>
                                      </p:cBhvr>
                                      <p:tavLst>
                                        <p:tav tm="0">
                                          <p:val>
                                            <p:strVal val="#ppt_x"/>
                                          </p:val>
                                        </p:tav>
                                        <p:tav tm="100000">
                                          <p:val>
                                            <p:strVal val="#ppt_x"/>
                                          </p:val>
                                        </p:tav>
                                      </p:tavLst>
                                    </p:anim>
                                    <p:anim calcmode="lin" valueType="num">
                                      <p:cBhvr>
                                        <p:cTn id="68" dur="1000" fill="hold"/>
                                        <p:tgtEl>
                                          <p:spTgt spid="9219">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4B84AB5-A5A4-429E-950F-DD0842B84E70}"/>
              </a:ext>
            </a:extLst>
          </p:cNvPr>
          <p:cNvSpPr>
            <a:spLocks noGrp="1" noChangeArrowheads="1"/>
          </p:cNvSpPr>
          <p:nvPr>
            <p:ph type="title"/>
          </p:nvPr>
        </p:nvSpPr>
        <p:spPr>
          <a:xfrm>
            <a:off x="457200" y="-381000"/>
            <a:ext cx="8229600" cy="1143000"/>
          </a:xfrm>
        </p:spPr>
        <p:txBody>
          <a:bodyPr/>
          <a:lstStyle/>
          <a:p>
            <a:pPr eaLnBrk="1" hangingPunct="1">
              <a:defRPr/>
            </a:pPr>
            <a:r>
              <a:rPr lang="en-US" sz="1600" dirty="0">
                <a:effectLst/>
              </a:rPr>
              <a:t>. D) Discuss the effect of the New Deal in terms of the impact of the Civilian Conservation Corps, Agricultural Adjustment Act</a:t>
            </a:r>
            <a:r>
              <a:rPr lang="en-US" sz="1600" u="sng" dirty="0">
                <a:effectLst/>
              </a:rPr>
              <a:t>, rural electrification</a:t>
            </a:r>
            <a:r>
              <a:rPr lang="en-US" sz="1600" dirty="0">
                <a:effectLst/>
              </a:rPr>
              <a:t>, Social Security.</a:t>
            </a:r>
            <a:endParaRPr lang="en-US" sz="1600" dirty="0"/>
          </a:p>
        </p:txBody>
      </p:sp>
      <p:sp>
        <p:nvSpPr>
          <p:cNvPr id="11267" name="Rectangle 3">
            <a:extLst>
              <a:ext uri="{FF2B5EF4-FFF2-40B4-BE49-F238E27FC236}">
                <a16:creationId xmlns:a16="http://schemas.microsoft.com/office/drawing/2014/main" id="{0531F04C-1D3D-478A-B346-7DF505DEF71F}"/>
              </a:ext>
            </a:extLst>
          </p:cNvPr>
          <p:cNvSpPr>
            <a:spLocks noGrp="1" noChangeArrowheads="1"/>
          </p:cNvSpPr>
          <p:nvPr>
            <p:ph type="body" idx="1"/>
          </p:nvPr>
        </p:nvSpPr>
        <p:spPr>
          <a:xfrm>
            <a:off x="457200" y="381000"/>
            <a:ext cx="8229600" cy="4530725"/>
          </a:xfrm>
        </p:spPr>
        <p:txBody>
          <a:bodyPr/>
          <a:lstStyle/>
          <a:p>
            <a:pPr eaLnBrk="1" hangingPunct="1">
              <a:defRPr/>
            </a:pPr>
            <a:r>
              <a:rPr lang="en-US" sz="2800" u="sng" dirty="0"/>
              <a:t>Rural </a:t>
            </a:r>
            <a:r>
              <a:rPr lang="en-US" sz="2800" dirty="0"/>
              <a:t>Electrification: provided______ to rural areas in GA, not just_________/cities</a:t>
            </a:r>
          </a:p>
          <a:p>
            <a:pPr lvl="1" eaLnBrk="1" hangingPunct="1">
              <a:defRPr/>
            </a:pPr>
            <a:r>
              <a:rPr lang="en-US" dirty="0"/>
              <a:t>One of the most important and far reaching______ Deal programs </a:t>
            </a:r>
          </a:p>
          <a:p>
            <a:pPr lvl="1" eaLnBrk="1" hangingPunct="1">
              <a:defRPr/>
            </a:pPr>
            <a:r>
              <a:rPr lang="en-US" dirty="0"/>
              <a:t>Result of________ experience in Warm Springs</a:t>
            </a:r>
          </a:p>
          <a:p>
            <a:pPr lvl="1" eaLnBrk="1" hangingPunct="1">
              <a:defRPr/>
            </a:pPr>
            <a:r>
              <a:rPr lang="en-US" dirty="0"/>
              <a:t> Helped GA________ modernize their farms</a:t>
            </a:r>
          </a:p>
          <a:p>
            <a:pPr eaLnBrk="1" hangingPunct="1">
              <a:defRPr/>
            </a:pPr>
            <a:r>
              <a:rPr lang="en-US" sz="2800" u="sng" dirty="0"/>
              <a:t>Social Security Act:</a:t>
            </a:r>
            <a:r>
              <a:rPr lang="en-US" sz="2800" dirty="0"/>
              <a:t> The federal__________ would provide________ and________ insurance from taxes paid by both the workers and_________.</a:t>
            </a:r>
          </a:p>
          <a:p>
            <a:pPr lvl="1" eaLnBrk="1" hangingPunct="1">
              <a:defRPr/>
            </a:pPr>
            <a:r>
              <a:rPr lang="en-US" dirty="0"/>
              <a:t>Farmers not covered</a:t>
            </a:r>
          </a:p>
          <a:p>
            <a:pPr lvl="1" eaLnBrk="1" hangingPunct="1">
              <a:defRPr/>
            </a:pPr>
            <a:r>
              <a:rPr lang="en-US" dirty="0"/>
              <a:t>The ____: to provide_________ from unemployment</a:t>
            </a:r>
          </a:p>
          <a:p>
            <a:pPr lvl="1" eaLnBrk="1" hangingPunct="1">
              <a:defRPr/>
            </a:pPr>
            <a:endParaRPr lang="en-US" sz="18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97956-54DA-41CC-83D8-06E43A2461C1}"/>
              </a:ext>
            </a:extLst>
          </p:cNvPr>
          <p:cNvSpPr>
            <a:spLocks noGrp="1"/>
          </p:cNvSpPr>
          <p:nvPr>
            <p:ph type="title"/>
          </p:nvPr>
        </p:nvSpPr>
        <p:spPr>
          <a:xfrm>
            <a:off x="457200" y="-457200"/>
            <a:ext cx="8229600" cy="1143000"/>
          </a:xfrm>
        </p:spPr>
        <p:txBody>
          <a:bodyPr/>
          <a:lstStyle/>
          <a:p>
            <a:pPr>
              <a:defRPr/>
            </a:pPr>
            <a:r>
              <a:rPr lang="en-US" sz="1800" dirty="0"/>
              <a:t>Checking for Understanding</a:t>
            </a:r>
          </a:p>
        </p:txBody>
      </p:sp>
      <p:sp>
        <p:nvSpPr>
          <p:cNvPr id="3" name="Content Placeholder 2">
            <a:extLst>
              <a:ext uri="{FF2B5EF4-FFF2-40B4-BE49-F238E27FC236}">
                <a16:creationId xmlns:a16="http://schemas.microsoft.com/office/drawing/2014/main" id="{5478574C-A650-4279-91B2-5D74C65B94C8}"/>
              </a:ext>
            </a:extLst>
          </p:cNvPr>
          <p:cNvSpPr>
            <a:spLocks noGrp="1"/>
          </p:cNvSpPr>
          <p:nvPr>
            <p:ph idx="1"/>
          </p:nvPr>
        </p:nvSpPr>
        <p:spPr>
          <a:xfrm>
            <a:off x="457200" y="228600"/>
            <a:ext cx="8229600" cy="4530725"/>
          </a:xfrm>
        </p:spPr>
        <p:txBody>
          <a:bodyPr/>
          <a:lstStyle/>
          <a:p>
            <a:pPr>
              <a:defRPr/>
            </a:pPr>
            <a:r>
              <a:rPr lang="en-US" sz="2800" dirty="0">
                <a:effectLst/>
              </a:rPr>
              <a:t>1. What impact did the boll weevil have on the South’s economy?</a:t>
            </a:r>
          </a:p>
          <a:p>
            <a:pPr marL="0" indent="0">
              <a:buFont typeface="Wingdings" panose="05000000000000000000" pitchFamily="2" charset="2"/>
              <a:buNone/>
              <a:defRPr/>
            </a:pPr>
            <a:endParaRPr lang="en-US" sz="2800" dirty="0">
              <a:effectLst/>
            </a:endParaRPr>
          </a:p>
          <a:p>
            <a:pPr>
              <a:defRPr/>
            </a:pPr>
            <a:r>
              <a:rPr lang="en-US" sz="2800" dirty="0">
                <a:effectLst/>
              </a:rPr>
              <a:t>2. How did drought impact Georgia’s farms in the 1920s?</a:t>
            </a:r>
          </a:p>
          <a:p>
            <a:pPr marL="0" indent="0">
              <a:buFont typeface="Wingdings" panose="05000000000000000000" pitchFamily="2" charset="2"/>
              <a:buNone/>
              <a:defRPr/>
            </a:pPr>
            <a:endParaRPr lang="en-US" sz="2800" dirty="0">
              <a:effectLst/>
            </a:endParaRPr>
          </a:p>
          <a:p>
            <a:pPr>
              <a:defRPr/>
            </a:pPr>
            <a:r>
              <a:rPr lang="en-US" sz="2800" dirty="0">
                <a:effectLst/>
              </a:rPr>
              <a:t>3. What happened on October 29, 1929?</a:t>
            </a:r>
          </a:p>
          <a:p>
            <a:pPr marL="0" indent="0">
              <a:buFont typeface="Wingdings" panose="05000000000000000000" pitchFamily="2" charset="2"/>
              <a:buNone/>
              <a:defRPr/>
            </a:pPr>
            <a:r>
              <a:rPr lang="en-US" sz="2800" dirty="0">
                <a:effectLst/>
              </a:rPr>
              <a:t> </a:t>
            </a:r>
          </a:p>
          <a:p>
            <a:pPr>
              <a:defRPr/>
            </a:pPr>
            <a:r>
              <a:rPr lang="en-US" sz="2800" dirty="0">
                <a:effectLst/>
              </a:rPr>
              <a:t>4. What was the severe downturn of the US economy during the 1930s called?</a:t>
            </a:r>
          </a:p>
          <a:p>
            <a:pPr marL="0" indent="0">
              <a:buFont typeface="Wingdings" panose="05000000000000000000" pitchFamily="2" charset="2"/>
              <a:buNone/>
              <a:defRPr/>
            </a:pPr>
            <a:r>
              <a:rPr lang="en-US" sz="2800" dirty="0">
                <a:effectLst/>
              </a:rPr>
              <a:t> </a:t>
            </a:r>
          </a:p>
          <a:p>
            <a:pPr>
              <a:defRPr/>
            </a:pPr>
            <a:r>
              <a:rPr lang="en-US" sz="2800" dirty="0">
                <a:effectLst/>
              </a:rPr>
              <a:t>5. Where did many Georgia farmers go to find work?</a:t>
            </a:r>
          </a:p>
          <a:p>
            <a:pPr marL="0" indent="0">
              <a:buFont typeface="Wingdings" panose="05000000000000000000" pitchFamily="2" charset="2"/>
              <a:buNone/>
              <a:defRPr/>
            </a:pPr>
            <a:endParaRPr lang="en-US" sz="1800" dirty="0">
              <a:effectLst/>
            </a:endParaRPr>
          </a:p>
          <a:p>
            <a:pPr marL="0" indent="0">
              <a:buFont typeface="Wingdings" panose="05000000000000000000" pitchFamily="2" charset="2"/>
              <a:buNone/>
              <a:defRPr/>
            </a:pP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FA1DE-2788-4578-9203-ED7561F638AD}"/>
              </a:ext>
            </a:extLst>
          </p:cNvPr>
          <p:cNvSpPr>
            <a:spLocks noGrp="1"/>
          </p:cNvSpPr>
          <p:nvPr>
            <p:ph type="title"/>
          </p:nvPr>
        </p:nvSpPr>
        <p:spPr/>
        <p:txBody>
          <a:bodyPr/>
          <a:lstStyle/>
          <a:p>
            <a:pPr>
              <a:defRPr/>
            </a:pPr>
            <a:endParaRPr lang="en-US"/>
          </a:p>
        </p:txBody>
      </p:sp>
      <p:sp>
        <p:nvSpPr>
          <p:cNvPr id="3" name="Content Placeholder 2">
            <a:extLst>
              <a:ext uri="{FF2B5EF4-FFF2-40B4-BE49-F238E27FC236}">
                <a16:creationId xmlns:a16="http://schemas.microsoft.com/office/drawing/2014/main" id="{295F05A9-B612-481C-B2B2-3AEF30DDA612}"/>
              </a:ext>
            </a:extLst>
          </p:cNvPr>
          <p:cNvSpPr>
            <a:spLocks noGrp="1"/>
          </p:cNvSpPr>
          <p:nvPr>
            <p:ph idx="1"/>
          </p:nvPr>
        </p:nvSpPr>
        <p:spPr>
          <a:xfrm>
            <a:off x="0" y="-76200"/>
            <a:ext cx="8686800" cy="6207125"/>
          </a:xfrm>
        </p:spPr>
        <p:txBody>
          <a:bodyPr/>
          <a:lstStyle/>
          <a:p>
            <a:pPr>
              <a:defRPr/>
            </a:pPr>
            <a:endParaRPr lang="en-US" dirty="0"/>
          </a:p>
        </p:txBody>
      </p:sp>
      <p:pic>
        <p:nvPicPr>
          <p:cNvPr id="97284" name="Content Placeholder 3">
            <a:extLst>
              <a:ext uri="{FF2B5EF4-FFF2-40B4-BE49-F238E27FC236}">
                <a16:creationId xmlns:a16="http://schemas.microsoft.com/office/drawing/2014/main" id="{DE559959-1DFA-4D01-9508-28239847C1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ECBE-AE78-485A-9ACB-43293436168D}"/>
              </a:ext>
            </a:extLst>
          </p:cNvPr>
          <p:cNvSpPr>
            <a:spLocks noGrp="1"/>
          </p:cNvSpPr>
          <p:nvPr>
            <p:ph type="title"/>
          </p:nvPr>
        </p:nvSpPr>
        <p:spPr/>
        <p:txBody>
          <a:bodyPr/>
          <a:lstStyle/>
          <a:p>
            <a:pPr>
              <a:defRPr/>
            </a:pPr>
            <a:r>
              <a:rPr lang="en-US" sz="1800" dirty="0"/>
              <a:t>1932- Franklin D. Roosevelt is elected president- “promises new deal for the American people”</a:t>
            </a:r>
            <a:br>
              <a:rPr lang="en-US" sz="1800" dirty="0"/>
            </a:br>
            <a:endParaRPr lang="en-US" sz="1800" dirty="0">
              <a:solidFill>
                <a:schemeClr val="tx1"/>
              </a:solidFill>
            </a:endParaRPr>
          </a:p>
        </p:txBody>
      </p:sp>
      <p:pic>
        <p:nvPicPr>
          <p:cNvPr id="4" name="Content Placeholder 3">
            <a:extLst>
              <a:ext uri="{FF2B5EF4-FFF2-40B4-BE49-F238E27FC236}">
                <a16:creationId xmlns:a16="http://schemas.microsoft.com/office/drawing/2014/main" id="{C1713A6F-74D5-4205-B125-7BB45FC79C7F}"/>
              </a:ext>
            </a:extLst>
          </p:cNvPr>
          <p:cNvPicPr>
            <a:picLocks noGrp="1" noChangeAspect="1"/>
          </p:cNvPicPr>
          <p:nvPr>
            <p:ph idx="1"/>
          </p:nvPr>
        </p:nvPicPr>
        <p:blipFill>
          <a:blip r:embed="rId2"/>
          <a:stretch>
            <a:fillRect/>
          </a:stretch>
        </p:blipFill>
        <p:spPr>
          <a:xfrm>
            <a:off x="76200" y="1600200"/>
            <a:ext cx="9067800" cy="5181600"/>
          </a:xfrm>
          <a:ln w="38100">
            <a:solidFill>
              <a:schemeClr val="tx1"/>
            </a:solidFill>
          </a:ln>
          <a:effectLst>
            <a:outerShdw blurRad="292100" dist="139700" dir="2700000" algn="tl" rotWithShape="0">
              <a:srgbClr val="333333">
                <a:alpha val="65000"/>
              </a:srgbClr>
            </a:outerShdw>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7BC09-AC52-43E2-A361-0BDE4FF83340}"/>
              </a:ext>
            </a:extLst>
          </p:cNvPr>
          <p:cNvSpPr>
            <a:spLocks noGrp="1"/>
          </p:cNvSpPr>
          <p:nvPr>
            <p:ph type="title"/>
          </p:nvPr>
        </p:nvSpPr>
        <p:spPr>
          <a:xfrm>
            <a:off x="457200" y="533400"/>
            <a:ext cx="8229600" cy="1143000"/>
          </a:xfrm>
        </p:spPr>
        <p:txBody>
          <a:bodyPr/>
          <a:lstStyle/>
          <a:p>
            <a:pPr>
              <a:defRPr/>
            </a:pPr>
            <a:r>
              <a:rPr lang="en-US" dirty="0">
                <a:solidFill>
                  <a:schemeClr val="tx1"/>
                </a:solidFill>
                <a:latin typeface="KBScaredStraight" panose="02000603000000000000" pitchFamily="2" charset="0"/>
                <a:ea typeface="KBScaredStraight" panose="02000603000000000000" pitchFamily="2" charset="0"/>
              </a:rPr>
              <a:t>CCC Workers Building Telephone Poles</a:t>
            </a:r>
            <a:br>
              <a:rPr lang="en-US" dirty="0">
                <a:solidFill>
                  <a:sysClr val="windowText" lastClr="000000"/>
                </a:solidFill>
                <a:latin typeface="KBScaredStraight" panose="02000603000000000000" pitchFamily="2" charset="0"/>
                <a:ea typeface="KBScaredStraight" panose="02000603000000000000" pitchFamily="2" charset="0"/>
              </a:rPr>
            </a:br>
            <a:endParaRPr lang="en-US" dirty="0"/>
          </a:p>
        </p:txBody>
      </p:sp>
      <p:pic>
        <p:nvPicPr>
          <p:cNvPr id="4" name="Content Placeholder 3">
            <a:extLst>
              <a:ext uri="{FF2B5EF4-FFF2-40B4-BE49-F238E27FC236}">
                <a16:creationId xmlns:a16="http://schemas.microsoft.com/office/drawing/2014/main" id="{5341B848-7435-4265-9EE1-DDFC4DD469CE}"/>
              </a:ext>
            </a:extLst>
          </p:cNvPr>
          <p:cNvPicPr>
            <a:picLocks noGrp="1" noChangeAspect="1"/>
          </p:cNvPicPr>
          <p:nvPr>
            <p:ph idx="1"/>
          </p:nvPr>
        </p:nvPicPr>
        <p:blipFill rotWithShape="1">
          <a:blip r:embed="rId2"/>
          <a:srcRect l="2108" t="1137" r="2154" b="2061"/>
          <a:stretch/>
        </p:blipFill>
        <p:spPr>
          <a:xfrm>
            <a:off x="0" y="1600200"/>
            <a:ext cx="9144000" cy="5257800"/>
          </a:xfrm>
          <a:ln w="38100">
            <a:solidFill>
              <a:schemeClr val="tx1"/>
            </a:solidFill>
          </a:ln>
          <a:effectLst>
            <a:outerShdw blurRad="292100" dist="139700" dir="2700000" algn="tl" rotWithShape="0">
              <a:srgbClr val="333333">
                <a:alpha val="65000"/>
              </a:srgbClr>
            </a:outerShdw>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CE458-8C60-4FC9-93BD-856E59C9E51A}"/>
              </a:ext>
            </a:extLst>
          </p:cNvPr>
          <p:cNvSpPr>
            <a:spLocks noGrp="1"/>
          </p:cNvSpPr>
          <p:nvPr>
            <p:ph type="title"/>
          </p:nvPr>
        </p:nvSpPr>
        <p:spPr>
          <a:xfrm>
            <a:off x="457200" y="914400"/>
            <a:ext cx="8229600" cy="1143000"/>
          </a:xfrm>
        </p:spPr>
        <p:txBody>
          <a:bodyPr/>
          <a:lstStyle/>
          <a:p>
            <a:pPr>
              <a:defRPr/>
            </a:pPr>
            <a:r>
              <a:rPr lang="en-US" dirty="0">
                <a:latin typeface="KBScaredStraight" panose="02000603000000000000" pitchFamily="2" charset="0"/>
                <a:ea typeface="KBScaredStraight" panose="02000603000000000000" pitchFamily="2" charset="0"/>
              </a:rPr>
              <a:t>President Franklin D. Roosevelt talking with Georgia Farmers</a:t>
            </a:r>
            <a:br>
              <a:rPr lang="en-US" sz="4000" dirty="0">
                <a:solidFill>
                  <a:sysClr val="windowText" lastClr="000000"/>
                </a:solidFill>
                <a:latin typeface="KBScaredStraight" panose="02000603000000000000" pitchFamily="2" charset="0"/>
                <a:ea typeface="KBScaredStraight" panose="02000603000000000000" pitchFamily="2" charset="0"/>
              </a:rPr>
            </a:br>
            <a:endParaRPr lang="en-US" dirty="0">
              <a:solidFill>
                <a:schemeClr val="tx1"/>
              </a:solidFill>
            </a:endParaRPr>
          </a:p>
        </p:txBody>
      </p:sp>
      <p:pic>
        <p:nvPicPr>
          <p:cNvPr id="4" name="Content Placeholder 3">
            <a:extLst>
              <a:ext uri="{FF2B5EF4-FFF2-40B4-BE49-F238E27FC236}">
                <a16:creationId xmlns:a16="http://schemas.microsoft.com/office/drawing/2014/main" id="{EAFE08D2-006E-4281-94F7-BAA3502635DD}"/>
              </a:ext>
            </a:extLst>
          </p:cNvPr>
          <p:cNvPicPr>
            <a:picLocks noGrp="1" noChangeAspect="1"/>
          </p:cNvPicPr>
          <p:nvPr>
            <p:ph idx="1"/>
          </p:nvPr>
        </p:nvPicPr>
        <p:blipFill>
          <a:blip r:embed="rId2"/>
          <a:stretch>
            <a:fillRect/>
          </a:stretch>
        </p:blipFill>
        <p:spPr>
          <a:xfrm>
            <a:off x="76200" y="2546350"/>
            <a:ext cx="9067800" cy="4311650"/>
          </a:xfrm>
          <a:ln w="38100">
            <a:solidFill>
              <a:schemeClr val="tx1"/>
            </a:solidFill>
          </a:ln>
          <a:effectLst>
            <a:outerShdw blurRad="292100" dist="139700" dir="2700000" algn="tl" rotWithShape="0">
              <a:srgbClr val="333333">
                <a:alpha val="65000"/>
              </a:srgbClr>
            </a:outerShdw>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C1928-D35C-4438-9276-1266CDE54211}"/>
              </a:ext>
            </a:extLst>
          </p:cNvPr>
          <p:cNvSpPr>
            <a:spLocks noGrp="1"/>
          </p:cNvSpPr>
          <p:nvPr>
            <p:ph type="title"/>
          </p:nvPr>
        </p:nvSpPr>
        <p:spPr/>
        <p:txBody>
          <a:bodyPr/>
          <a:lstStyle/>
          <a:p>
            <a:pPr>
              <a:defRPr/>
            </a:pPr>
            <a:endParaRPr lang="en-US"/>
          </a:p>
        </p:txBody>
      </p:sp>
      <p:pic>
        <p:nvPicPr>
          <p:cNvPr id="4" name="Content Placeholder 3">
            <a:extLst>
              <a:ext uri="{FF2B5EF4-FFF2-40B4-BE49-F238E27FC236}">
                <a16:creationId xmlns:a16="http://schemas.microsoft.com/office/drawing/2014/main" id="{F112388C-9173-4359-886F-437D5D03080C}"/>
              </a:ext>
            </a:extLst>
          </p:cNvPr>
          <p:cNvPicPr>
            <a:picLocks noGrp="1" noChangeAspect="1"/>
          </p:cNvPicPr>
          <p:nvPr>
            <p:ph idx="1"/>
          </p:nvPr>
        </p:nvPicPr>
        <p:blipFill>
          <a:blip r:embed="rId2"/>
          <a:stretch>
            <a:fillRect/>
          </a:stretch>
        </p:blipFill>
        <p:spPr>
          <a:xfrm>
            <a:off x="76200" y="0"/>
            <a:ext cx="9067800" cy="6858000"/>
          </a:xfrm>
          <a:ln w="38100">
            <a:solidFill>
              <a:schemeClr val="tx1"/>
            </a:solidFill>
          </a:ln>
          <a:effectLst>
            <a:outerShdw blurRad="292100" dist="139700" dir="2700000" algn="tl" rotWithShape="0">
              <a:srgbClr val="333333">
                <a:alpha val="65000"/>
              </a:srgbClr>
            </a:outerShdw>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C2CB7-D4E6-4B21-BB1F-BEDB4CCA8714}"/>
              </a:ext>
            </a:extLst>
          </p:cNvPr>
          <p:cNvSpPr>
            <a:spLocks noGrp="1"/>
          </p:cNvSpPr>
          <p:nvPr>
            <p:ph type="title"/>
          </p:nvPr>
        </p:nvSpPr>
        <p:spPr/>
        <p:txBody>
          <a:bodyPr/>
          <a:lstStyle/>
          <a:p>
            <a:pPr>
              <a:defRPr/>
            </a:pPr>
            <a:endParaRPr lang="en-US"/>
          </a:p>
        </p:txBody>
      </p:sp>
      <p:pic>
        <p:nvPicPr>
          <p:cNvPr id="4" name="Content Placeholder 3">
            <a:extLst>
              <a:ext uri="{FF2B5EF4-FFF2-40B4-BE49-F238E27FC236}">
                <a16:creationId xmlns:a16="http://schemas.microsoft.com/office/drawing/2014/main" id="{547D47C4-1381-4F86-93B5-B8EFE78185E0}"/>
              </a:ext>
            </a:extLst>
          </p:cNvPr>
          <p:cNvPicPr>
            <a:picLocks noGrp="1" noChangeAspect="1"/>
          </p:cNvPicPr>
          <p:nvPr>
            <p:ph idx="1"/>
          </p:nvPr>
        </p:nvPicPr>
        <p:blipFill>
          <a:blip r:embed="rId2"/>
          <a:stretch>
            <a:fillRect/>
          </a:stretch>
        </p:blipFill>
        <p:spPr>
          <a:xfrm>
            <a:off x="0" y="0"/>
            <a:ext cx="9144000" cy="6858000"/>
          </a:xfrm>
          <a:ln w="38100">
            <a:solidFill>
              <a:schemeClr val="tx1"/>
            </a:solid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a:extLst>
              <a:ext uri="{FF2B5EF4-FFF2-40B4-BE49-F238E27FC236}">
                <a16:creationId xmlns:a16="http://schemas.microsoft.com/office/drawing/2014/main" id="{1DEB59BF-2AD2-4FDF-ACAC-D2C3CABCF0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76338"/>
            <a:ext cx="3048000" cy="354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20DD59A-2E9D-4129-9332-2DDAB921E9FC}"/>
              </a:ext>
            </a:extLst>
          </p:cNvPr>
          <p:cNvSpPr txBox="1"/>
          <p:nvPr/>
        </p:nvSpPr>
        <p:spPr>
          <a:xfrm>
            <a:off x="228600" y="228600"/>
            <a:ext cx="8686800" cy="769441"/>
          </a:xfrm>
          <a:prstGeom prst="rect">
            <a:avLst/>
          </a:prstGeom>
          <a:solidFill>
            <a:schemeClr val="accent1">
              <a:lumMod val="50000"/>
            </a:schemeClr>
          </a:solidFill>
          <a:ln>
            <a:solidFill>
              <a:schemeClr val="bg1">
                <a:lumMod val="95000"/>
              </a:schemeClr>
            </a:solidFill>
          </a:ln>
          <a:effectLst>
            <a:glow rad="228600">
              <a:schemeClr val="accent4">
                <a:satMod val="175000"/>
                <a:alpha val="40000"/>
              </a:schemeClr>
            </a:glow>
          </a:effectLst>
        </p:spPr>
        <p:txBody>
          <a:bodyPr>
            <a:spAutoFit/>
          </a:bodyPr>
          <a:lstStyle/>
          <a:p>
            <a:pPr algn="ctr" eaLnBrk="1" hangingPunct="1">
              <a:defRPr/>
            </a:pPr>
            <a:r>
              <a:rPr lang="en-US" sz="4400" dirty="0">
                <a:solidFill>
                  <a:srgbClr val="FFFFFF"/>
                </a:solidFill>
              </a:rPr>
              <a:t>REASONS FOR WORLD WAR I</a:t>
            </a:r>
          </a:p>
        </p:txBody>
      </p:sp>
      <p:sp>
        <p:nvSpPr>
          <p:cNvPr id="4" name="AutoShape 3">
            <a:extLst>
              <a:ext uri="{FF2B5EF4-FFF2-40B4-BE49-F238E27FC236}">
                <a16:creationId xmlns:a16="http://schemas.microsoft.com/office/drawing/2014/main" id="{BC7F4E2B-AF8B-467F-90AD-9D59A1BE46B6}"/>
              </a:ext>
            </a:extLst>
          </p:cNvPr>
          <p:cNvSpPr>
            <a:spLocks noChangeArrowheads="1"/>
          </p:cNvSpPr>
          <p:nvPr/>
        </p:nvSpPr>
        <p:spPr bwMode="auto">
          <a:xfrm>
            <a:off x="2895600" y="1219200"/>
            <a:ext cx="3048000" cy="5410201"/>
          </a:xfrm>
          <a:prstGeom prst="roundRect">
            <a:avLst>
              <a:gd name="adj" fmla="val 16667"/>
            </a:avLst>
          </a:prstGeom>
          <a:solidFill>
            <a:srgbClr val="FFC000"/>
          </a:solidFill>
          <a:ln w="12700">
            <a:solidFill>
              <a:schemeClr val="accent1">
                <a:lumMod val="25000"/>
              </a:schemeClr>
            </a:solidFill>
            <a:round/>
            <a:headEnd/>
            <a:tailEnd/>
          </a:ln>
          <a:effectLst>
            <a:innerShdw blurRad="114300">
              <a:prstClr val="black"/>
            </a:innerShdw>
          </a:effectLst>
        </p:spPr>
        <p:txBody>
          <a:bodyPr lIns="0" tIns="0" rIns="0" bIns="0"/>
          <a:lstStyle/>
          <a:p>
            <a:pPr algn="ctr" eaLnBrk="1" hangingPunct="1">
              <a:defRPr/>
            </a:pPr>
            <a:r>
              <a:rPr lang="en-US" dirty="0"/>
              <a:t>Densely populated European countries were economic and political rivals with one another.  Ethnic conflicts, militarism, and the assassination of Austrian-Hungary Archduke Franz Ferdinand were causes of World War I.  The US became involved after German U-boats sank the Lusitania ship carrying 128 Americans.  US also feared Germany was trying to help Mexico invade the southern part of the United States known as the Zimmerman telegram.</a:t>
            </a:r>
          </a:p>
          <a:p>
            <a:pPr algn="ctr" eaLnBrk="1" hangingPunct="1">
              <a:defRPr/>
            </a:pPr>
            <a:endParaRPr lang="en-US" dirty="0">
              <a:solidFill>
                <a:srgbClr val="BBE0E3">
                  <a:lumMod val="25000"/>
                </a:srgbClr>
              </a:solidFill>
            </a:endParaRPr>
          </a:p>
          <a:p>
            <a:pPr algn="ctr" eaLnBrk="1" hangingPunct="1">
              <a:defRPr/>
            </a:pPr>
            <a:endParaRPr lang="en-US" dirty="0">
              <a:solidFill>
                <a:srgbClr val="FFFFFF"/>
              </a:solidFill>
            </a:endParaRPr>
          </a:p>
        </p:txBody>
      </p:sp>
      <p:pic>
        <p:nvPicPr>
          <p:cNvPr id="37897" name="Picture 4">
            <a:extLst>
              <a:ext uri="{FF2B5EF4-FFF2-40B4-BE49-F238E27FC236}">
                <a16:creationId xmlns:a16="http://schemas.microsoft.com/office/drawing/2014/main" id="{A4F2CBE2-9C6C-4B71-90AB-FE84FDB666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648200"/>
            <a:ext cx="266700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6">
            <a:extLst>
              <a:ext uri="{FF2B5EF4-FFF2-40B4-BE49-F238E27FC236}">
                <a16:creationId xmlns:a16="http://schemas.microsoft.com/office/drawing/2014/main" id="{77CBB946-C987-4DEA-9BFD-2D3DD1A4C4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143000"/>
            <a:ext cx="3124200"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Picture 9" descr="I want you for U.S. Army">
            <a:extLst>
              <a:ext uri="{FF2B5EF4-FFF2-40B4-BE49-F238E27FC236}">
                <a16:creationId xmlns:a16="http://schemas.microsoft.com/office/drawing/2014/main" id="{6FAA00C0-5CE2-4FA6-9B16-A621F97709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9525" y="3352800"/>
            <a:ext cx="260191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31F302-3A29-4E84-84AB-3EA80BF7BEF8}"/>
              </a:ext>
            </a:extLst>
          </p:cNvPr>
          <p:cNvSpPr/>
          <p:nvPr/>
        </p:nvSpPr>
        <p:spPr>
          <a:xfrm>
            <a:off x="4262383" y="857250"/>
            <a:ext cx="657872" cy="692497"/>
          </a:xfrm>
          <a:prstGeom prst="rect">
            <a:avLst/>
          </a:prstGeom>
          <a:noFill/>
        </p:spPr>
        <p:txBody>
          <a:bodyPr wrap="none" lIns="68580" tIns="34290" rIns="68580" bIns="34290">
            <a:spAutoFit/>
          </a:bodyPr>
          <a:lstStyle/>
          <a:p>
            <a:pPr algn="ctr">
              <a:defRPr/>
            </a:pPr>
            <a:r>
              <a:rPr lang="en-US" sz="4050" b="1" dirty="0">
                <a:ln w="10160">
                  <a:solidFill>
                    <a:sysClr val="windowText" lastClr="000000"/>
                  </a:solidFill>
                  <a:prstDash val="solid"/>
                </a:ln>
                <a:solidFill>
                  <a:srgbClr val="BFBFBF"/>
                </a:solidFill>
                <a:effectLst>
                  <a:outerShdw blurRad="38100" dist="22860" dir="5400000" algn="tl" rotWithShape="0">
                    <a:srgbClr val="000000">
                      <a:alpha val="30000"/>
                    </a:srgbClr>
                  </a:outerShdw>
                </a:effectLst>
                <a:latin typeface="KG Second Chances Solid" panose="02000000000000000000" pitchFamily="2" charset="0"/>
              </a:rPr>
              <a:t>T</a:t>
            </a:r>
          </a:p>
        </p:txBody>
      </p:sp>
      <p:sp>
        <p:nvSpPr>
          <p:cNvPr id="5" name="TextBox 4">
            <a:extLst>
              <a:ext uri="{FF2B5EF4-FFF2-40B4-BE49-F238E27FC236}">
                <a16:creationId xmlns:a16="http://schemas.microsoft.com/office/drawing/2014/main" id="{3B9B6910-4A92-489C-BA7F-B58C0D4F2613}"/>
              </a:ext>
            </a:extLst>
          </p:cNvPr>
          <p:cNvSpPr txBox="1"/>
          <p:nvPr/>
        </p:nvSpPr>
        <p:spPr>
          <a:xfrm>
            <a:off x="125413" y="152400"/>
            <a:ext cx="8934450" cy="708025"/>
          </a:xfrm>
          <a:prstGeom prst="rect">
            <a:avLst/>
          </a:prstGeom>
          <a:noFill/>
        </p:spPr>
        <p:txBody>
          <a:bodyPr>
            <a:spAutoFit/>
          </a:bodyPr>
          <a:lstStyle/>
          <a:p>
            <a:pPr algn="ctr">
              <a:defRPr/>
            </a:pPr>
            <a:r>
              <a:rPr lang="en-US" sz="2000" b="1" dirty="0">
                <a:latin typeface="KBScaredStraight" panose="02000603000000000000" pitchFamily="2" charset="0"/>
                <a:ea typeface="KBScaredStraight" panose="02000603000000000000" pitchFamily="2" charset="0"/>
              </a:rPr>
              <a:t>Directions: </a:t>
            </a:r>
            <a:r>
              <a:rPr lang="en-US" sz="2000" dirty="0">
                <a:latin typeface="KBScaredStraight" panose="02000603000000000000" pitchFamily="2" charset="0"/>
                <a:ea typeface="KBScaredStraight" panose="02000603000000000000" pitchFamily="2" charset="0"/>
              </a:rPr>
              <a:t>You are the doctor! Write a prescription to cure the “ailments” of the Great Depression</a:t>
            </a:r>
            <a:r>
              <a:rPr lang="en-US" sz="1050" dirty="0">
                <a:latin typeface="KBScaredStraight" panose="02000603000000000000" pitchFamily="2" charset="0"/>
                <a:ea typeface="KBScaredStraight" panose="02000603000000000000" pitchFamily="2" charset="0"/>
              </a:rPr>
              <a:t>.</a:t>
            </a:r>
          </a:p>
        </p:txBody>
      </p:sp>
      <p:sp>
        <p:nvSpPr>
          <p:cNvPr id="6" name="Rectangle 5">
            <a:extLst>
              <a:ext uri="{FF2B5EF4-FFF2-40B4-BE49-F238E27FC236}">
                <a16:creationId xmlns:a16="http://schemas.microsoft.com/office/drawing/2014/main" id="{00EBE9B8-35B9-473E-8E98-D30955169A09}"/>
              </a:ext>
            </a:extLst>
          </p:cNvPr>
          <p:cNvSpPr/>
          <p:nvPr/>
        </p:nvSpPr>
        <p:spPr>
          <a:xfrm>
            <a:off x="447675" y="1909763"/>
            <a:ext cx="8286750" cy="4872037"/>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a:extLst>
              <a:ext uri="{FF2B5EF4-FFF2-40B4-BE49-F238E27FC236}">
                <a16:creationId xmlns:a16="http://schemas.microsoft.com/office/drawing/2014/main" id="{FBACC3ED-2758-44BB-9362-02BC60580510}"/>
              </a:ext>
            </a:extLst>
          </p:cNvPr>
          <p:cNvSpPr txBox="1"/>
          <p:nvPr/>
        </p:nvSpPr>
        <p:spPr>
          <a:xfrm>
            <a:off x="447675" y="2738438"/>
            <a:ext cx="8286750" cy="1754187"/>
          </a:xfrm>
          <a:prstGeom prst="rect">
            <a:avLst/>
          </a:prstGeom>
          <a:noFill/>
        </p:spPr>
        <p:txBody>
          <a:bodyPr>
            <a:spAutoFit/>
          </a:bodyPr>
          <a:lstStyle/>
          <a:p>
            <a:pPr>
              <a:defRPr/>
            </a:pPr>
            <a:r>
              <a:rPr lang="en-US" sz="1500" b="1" dirty="0">
                <a:latin typeface="KBScaredStraight" panose="02000603000000000000" pitchFamily="2" charset="0"/>
                <a:ea typeface="KBScaredStraight" panose="02000603000000000000" pitchFamily="2" charset="0"/>
              </a:rPr>
              <a:t>Ailment:  The Great Depression&gt;brief diagnose </a:t>
            </a:r>
          </a:p>
          <a:p>
            <a:pPr>
              <a:defRPr/>
            </a:pPr>
            <a:endParaRPr lang="en-US" sz="1050" dirty="0">
              <a:latin typeface="KBScaredStraight" panose="02000603000000000000" pitchFamily="2" charset="0"/>
              <a:ea typeface="KBScaredStraight" panose="02000603000000000000" pitchFamily="2" charset="0"/>
            </a:endParaRPr>
          </a:p>
          <a:p>
            <a:pPr>
              <a:defRPr/>
            </a:pPr>
            <a:endParaRPr lang="en-US" sz="1050" dirty="0">
              <a:latin typeface="KBScaredStraight" panose="02000603000000000000" pitchFamily="2" charset="0"/>
              <a:ea typeface="KBScaredStraight" panose="02000603000000000000" pitchFamily="2" charset="0"/>
            </a:endParaRPr>
          </a:p>
          <a:p>
            <a:pPr>
              <a:defRPr/>
            </a:pPr>
            <a:endParaRPr lang="en-US" sz="1050" dirty="0">
              <a:latin typeface="KBScaredStraight" panose="02000603000000000000" pitchFamily="2" charset="0"/>
              <a:ea typeface="KBScaredStraight" panose="02000603000000000000" pitchFamily="2" charset="0"/>
            </a:endParaRPr>
          </a:p>
          <a:p>
            <a:pPr>
              <a:defRPr/>
            </a:pPr>
            <a:endParaRPr lang="en-US" sz="1050" dirty="0">
              <a:latin typeface="KBScaredStraight" panose="02000603000000000000" pitchFamily="2" charset="0"/>
              <a:ea typeface="KBScaredStraight" panose="02000603000000000000" pitchFamily="2" charset="0"/>
            </a:endParaRPr>
          </a:p>
          <a:p>
            <a:pPr>
              <a:defRPr/>
            </a:pPr>
            <a:endParaRPr lang="en-US" sz="1050" dirty="0">
              <a:latin typeface="KBScaredStraight" panose="02000603000000000000" pitchFamily="2" charset="0"/>
              <a:ea typeface="KBScaredStraight" panose="02000603000000000000" pitchFamily="2" charset="0"/>
            </a:endParaRPr>
          </a:p>
          <a:p>
            <a:pPr>
              <a:defRPr/>
            </a:pPr>
            <a:endParaRPr lang="en-US" sz="1050" dirty="0">
              <a:latin typeface="KBScaredStraight" panose="02000603000000000000" pitchFamily="2" charset="0"/>
              <a:ea typeface="KBScaredStraight" panose="02000603000000000000" pitchFamily="2" charset="0"/>
            </a:endParaRPr>
          </a:p>
          <a:p>
            <a:pPr>
              <a:defRPr/>
            </a:pPr>
            <a:r>
              <a:rPr lang="en-US" sz="1500" b="1" dirty="0">
                <a:latin typeface="KBScaredStraight" panose="02000603000000000000" pitchFamily="2" charset="0"/>
                <a:ea typeface="KBScaredStraight" panose="02000603000000000000" pitchFamily="2" charset="0"/>
              </a:rPr>
              <a:t>Prescription cure : New Deal Define: Pg. 391&gt;</a:t>
            </a:r>
          </a:p>
          <a:p>
            <a:pPr>
              <a:defRPr/>
            </a:pPr>
            <a:r>
              <a:rPr lang="en-US" sz="1500" b="1" dirty="0">
                <a:latin typeface="KBScaredStraight" panose="02000603000000000000" pitchFamily="2" charset="0"/>
                <a:ea typeface="KBScaredStraight" panose="02000603000000000000" pitchFamily="2" charset="0"/>
              </a:rPr>
              <a:t>Medications&gt;pg. 393&gt;</a:t>
            </a:r>
          </a:p>
        </p:txBody>
      </p:sp>
      <p:pic>
        <p:nvPicPr>
          <p:cNvPr id="103430" name="Picture 9">
            <a:extLst>
              <a:ext uri="{FF2B5EF4-FFF2-40B4-BE49-F238E27FC236}">
                <a16:creationId xmlns:a16="http://schemas.microsoft.com/office/drawing/2014/main" id="{A6F7FCC2-6582-43EC-897F-795613E5D3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963" y="2003425"/>
            <a:ext cx="6111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1" name="TextBox 10">
            <a:extLst>
              <a:ext uri="{FF2B5EF4-FFF2-40B4-BE49-F238E27FC236}">
                <a16:creationId xmlns:a16="http://schemas.microsoft.com/office/drawing/2014/main" id="{4B2AD3FC-AEC8-41F8-A006-C5F1CCAD94A9}"/>
              </a:ext>
            </a:extLst>
          </p:cNvPr>
          <p:cNvSpPr txBox="1">
            <a:spLocks noChangeArrowheads="1"/>
          </p:cNvSpPr>
          <p:nvPr/>
        </p:nvSpPr>
        <p:spPr bwMode="auto">
          <a:xfrm>
            <a:off x="3122613" y="2003425"/>
            <a:ext cx="55054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r">
              <a:lnSpc>
                <a:spcPct val="150000"/>
              </a:lnSpc>
              <a:spcBef>
                <a:spcPct val="0"/>
              </a:spcBef>
              <a:buClrTx/>
              <a:buSzTx/>
              <a:buFontTx/>
              <a:buNone/>
            </a:pPr>
            <a:r>
              <a:rPr lang="en-US" altLang="en-US" sz="1800">
                <a:latin typeface="KBScaredStraight"/>
                <a:ea typeface="KBScaredStraight"/>
                <a:cs typeface="KBScaredStraight"/>
              </a:rPr>
              <a:t>Name: ______________________</a:t>
            </a:r>
          </a:p>
          <a:p>
            <a:pPr algn="r">
              <a:lnSpc>
                <a:spcPct val="150000"/>
              </a:lnSpc>
              <a:spcBef>
                <a:spcPct val="0"/>
              </a:spcBef>
              <a:buClrTx/>
              <a:buSzTx/>
              <a:buFontTx/>
              <a:buNone/>
            </a:pPr>
            <a:r>
              <a:rPr lang="en-US" altLang="en-US" sz="1800">
                <a:latin typeface="KBScaredStraight"/>
                <a:ea typeface="KBScaredStraight"/>
                <a:cs typeface="KBScaredStraight"/>
              </a:rPr>
              <a:t>MD Signature</a:t>
            </a:r>
            <a:r>
              <a:rPr lang="en-US" altLang="en-US" sz="1800"/>
              <a:t>:___________________________________</a:t>
            </a:r>
          </a:p>
        </p:txBody>
      </p:sp>
      <p:pic>
        <p:nvPicPr>
          <p:cNvPr id="103432" name="Picture 12">
            <a:extLst>
              <a:ext uri="{FF2B5EF4-FFF2-40B4-BE49-F238E27FC236}">
                <a16:creationId xmlns:a16="http://schemas.microsoft.com/office/drawing/2014/main" id="{290BE3DE-EBE4-44ED-B728-4B5598BEBB8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78788" y="4678363"/>
            <a:ext cx="623887"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3" name="TextBox 8">
            <a:extLst>
              <a:ext uri="{FF2B5EF4-FFF2-40B4-BE49-F238E27FC236}">
                <a16:creationId xmlns:a16="http://schemas.microsoft.com/office/drawing/2014/main" id="{8C2F8336-50B8-48D3-A18A-1E9226D45503}"/>
              </a:ext>
            </a:extLst>
          </p:cNvPr>
          <p:cNvSpPr txBox="1">
            <a:spLocks noChangeArrowheads="1"/>
          </p:cNvSpPr>
          <p:nvPr/>
        </p:nvSpPr>
        <p:spPr bwMode="auto">
          <a:xfrm>
            <a:off x="12700" y="5826125"/>
            <a:ext cx="19891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900">
                <a:latin typeface="KBScaredStraight"/>
                <a:ea typeface="KBScaredStraight"/>
                <a:cs typeface="KBScaredStraight"/>
              </a:rPr>
              <a:t>© 2014 Brain Wrinkles</a:t>
            </a:r>
          </a:p>
        </p:txBody>
      </p:sp>
      <p:sp>
        <p:nvSpPr>
          <p:cNvPr id="103434" name="TextBox 1">
            <a:extLst>
              <a:ext uri="{FF2B5EF4-FFF2-40B4-BE49-F238E27FC236}">
                <a16:creationId xmlns:a16="http://schemas.microsoft.com/office/drawing/2014/main" id="{AACA3346-D880-4162-816D-66597BA724A4}"/>
              </a:ext>
            </a:extLst>
          </p:cNvPr>
          <p:cNvSpPr txBox="1">
            <a:spLocks noChangeArrowheads="1"/>
          </p:cNvSpPr>
          <p:nvPr/>
        </p:nvSpPr>
        <p:spPr bwMode="auto">
          <a:xfrm>
            <a:off x="4692650" y="3471863"/>
            <a:ext cx="852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800"/>
              <a:t>DONE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1DEA5-DA91-4E44-8A48-941F33B30F01}"/>
              </a:ext>
            </a:extLst>
          </p:cNvPr>
          <p:cNvSpPr>
            <a:spLocks noGrp="1"/>
          </p:cNvSpPr>
          <p:nvPr>
            <p:ph type="title"/>
          </p:nvPr>
        </p:nvSpPr>
        <p:spPr/>
        <p:txBody>
          <a:bodyPr/>
          <a:lstStyle/>
          <a:p>
            <a:pPr>
              <a:defRPr/>
            </a:pPr>
            <a:r>
              <a:rPr lang="en-US" sz="1800" dirty="0">
                <a:solidFill>
                  <a:schemeClr val="tx1"/>
                </a:solidFill>
                <a:latin typeface="KBScaredStraight" panose="02000603000000000000" pitchFamily="2" charset="0"/>
                <a:ea typeface="KBScaredStraight" panose="02000603000000000000" pitchFamily="2" charset="0"/>
              </a:rPr>
              <a:t>President Roosevelt Signing Social Securities Act (Part of the New Deal Plan)</a:t>
            </a:r>
            <a:br>
              <a:rPr lang="en-US" dirty="0">
                <a:solidFill>
                  <a:sysClr val="windowText" lastClr="000000"/>
                </a:solidFill>
                <a:latin typeface="KBScaredStraight" panose="02000603000000000000" pitchFamily="2" charset="0"/>
                <a:ea typeface="KBScaredStraight" panose="02000603000000000000" pitchFamily="2" charset="0"/>
              </a:rPr>
            </a:br>
            <a:r>
              <a:rPr lang="en-US" dirty="0">
                <a:solidFill>
                  <a:schemeClr val="tx1"/>
                </a:solidFill>
                <a:latin typeface="KBScaredStraight" panose="02000603000000000000" pitchFamily="2" charset="0"/>
                <a:ea typeface="KBScaredStraight" panose="02000603000000000000" pitchFamily="2" charset="0"/>
              </a:rPr>
              <a:t>1935</a:t>
            </a:r>
          </a:p>
        </p:txBody>
      </p:sp>
      <p:pic>
        <p:nvPicPr>
          <p:cNvPr id="4" name="Content Placeholder 3">
            <a:extLst>
              <a:ext uri="{FF2B5EF4-FFF2-40B4-BE49-F238E27FC236}">
                <a16:creationId xmlns:a16="http://schemas.microsoft.com/office/drawing/2014/main" id="{49E43970-8366-4A6D-A226-8AB8587E1FEA}"/>
              </a:ext>
            </a:extLst>
          </p:cNvPr>
          <p:cNvPicPr>
            <a:picLocks noGrp="1" noChangeAspect="1"/>
          </p:cNvPicPr>
          <p:nvPr>
            <p:ph idx="1"/>
          </p:nvPr>
        </p:nvPicPr>
        <p:blipFill>
          <a:blip r:embed="rId2"/>
          <a:stretch>
            <a:fillRect/>
          </a:stretch>
        </p:blipFill>
        <p:spPr>
          <a:xfrm>
            <a:off x="0" y="1371600"/>
            <a:ext cx="9144000" cy="5486400"/>
          </a:xfrm>
          <a:ln w="38100">
            <a:solidFill>
              <a:schemeClr val="tx1"/>
            </a:solidFill>
          </a:ln>
          <a:effectLst>
            <a:outerShdw blurRad="292100" dist="139700" dir="2700000" algn="tl" rotWithShape="0">
              <a:srgbClr val="333333">
                <a:alpha val="65000"/>
              </a:srgbClr>
            </a:outerShdw>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827F4-0AA7-4C62-B5CA-A4891ED9C1B7}"/>
              </a:ext>
            </a:extLst>
          </p:cNvPr>
          <p:cNvSpPr>
            <a:spLocks noGrp="1"/>
          </p:cNvSpPr>
          <p:nvPr>
            <p:ph type="title"/>
          </p:nvPr>
        </p:nvSpPr>
        <p:spPr>
          <a:xfrm>
            <a:off x="457200" y="-76200"/>
            <a:ext cx="8229600" cy="1143000"/>
          </a:xfrm>
        </p:spPr>
        <p:txBody>
          <a:bodyPr/>
          <a:lstStyle/>
          <a:p>
            <a:pPr>
              <a:defRPr/>
            </a:pPr>
            <a:r>
              <a:rPr lang="en-US" dirty="0"/>
              <a:t>GEORGIA ACRONYM REVIEW</a:t>
            </a:r>
          </a:p>
        </p:txBody>
      </p:sp>
      <p:sp>
        <p:nvSpPr>
          <p:cNvPr id="3" name="Content Placeholder 2">
            <a:extLst>
              <a:ext uri="{FF2B5EF4-FFF2-40B4-BE49-F238E27FC236}">
                <a16:creationId xmlns:a16="http://schemas.microsoft.com/office/drawing/2014/main" id="{08382742-53E9-4777-8706-EA389EE2B8F6}"/>
              </a:ext>
            </a:extLst>
          </p:cNvPr>
          <p:cNvSpPr>
            <a:spLocks noGrp="1"/>
          </p:cNvSpPr>
          <p:nvPr>
            <p:ph idx="1"/>
          </p:nvPr>
        </p:nvSpPr>
        <p:spPr>
          <a:xfrm>
            <a:off x="457200" y="1184275"/>
            <a:ext cx="8229600" cy="4530725"/>
          </a:xfrm>
        </p:spPr>
        <p:txBody>
          <a:bodyPr/>
          <a:lstStyle/>
          <a:p>
            <a:pPr>
              <a:defRPr/>
            </a:pPr>
            <a:r>
              <a:rPr lang="en-US" sz="1800" dirty="0" err="1">
                <a:effectLst/>
              </a:rPr>
              <a:t>ac·ro·nym</a:t>
            </a:r>
            <a:r>
              <a:rPr lang="en-US" sz="1800" b="1" dirty="0">
                <a:effectLst/>
              </a:rPr>
              <a:t>: </a:t>
            </a:r>
            <a:r>
              <a:rPr lang="en-US" sz="1800" dirty="0">
                <a:effectLst/>
              </a:rPr>
              <a:t>an abbreviation formed from the initial letters of other words and pronounced as a word (e.g., ASCII, NASA).</a:t>
            </a:r>
          </a:p>
          <a:p>
            <a:pPr marL="0" indent="0">
              <a:buFont typeface="Wingdings" panose="05000000000000000000" pitchFamily="2" charset="2"/>
              <a:buNone/>
              <a:defRPr/>
            </a:pPr>
            <a:r>
              <a:rPr lang="en-US" sz="2400" b="1" u="sng" dirty="0"/>
              <a:t> GROUP A:  </a:t>
            </a:r>
            <a:r>
              <a:rPr lang="en-US" sz="2400" dirty="0"/>
              <a:t>COPY THE ACRONYM AS IS/DRAW ONE ILLUSTRATION PER REVIEW</a:t>
            </a:r>
          </a:p>
          <a:p>
            <a:pPr marL="0" indent="0">
              <a:buFont typeface="Wingdings" panose="05000000000000000000" pitchFamily="2" charset="2"/>
              <a:buNone/>
              <a:defRPr/>
            </a:pPr>
            <a:endParaRPr lang="en-US" sz="2400" dirty="0"/>
          </a:p>
          <a:p>
            <a:pPr marL="0" indent="0">
              <a:buFont typeface="Wingdings" panose="05000000000000000000" pitchFamily="2" charset="2"/>
              <a:buNone/>
              <a:defRPr/>
            </a:pPr>
            <a:r>
              <a:rPr lang="en-US" sz="2400" b="1" u="sng" dirty="0"/>
              <a:t>GROUP B: </a:t>
            </a:r>
            <a:r>
              <a:rPr lang="en-US" sz="2400" dirty="0"/>
              <a:t>MAKE UP YOUR OWN ACRONYM FOR EACH REVIEW/DRAW  ONE ILLUSTRATION FOR EACH REVIEW</a:t>
            </a:r>
          </a:p>
          <a:p>
            <a:pPr marL="0" indent="0">
              <a:buFont typeface="Wingdings" panose="05000000000000000000" pitchFamily="2" charset="2"/>
              <a:buNone/>
              <a:defRPr/>
            </a:pPr>
            <a:endParaRPr lang="en-US" sz="2400" b="1" u="sng" dirty="0"/>
          </a:p>
          <a:p>
            <a:pPr marL="0" indent="0">
              <a:buFont typeface="Wingdings" panose="05000000000000000000" pitchFamily="2" charset="2"/>
              <a:buNone/>
              <a:defRPr/>
            </a:pPr>
            <a:r>
              <a:rPr lang="en-US" sz="2400" b="1" u="sng" dirty="0"/>
              <a:t>GROUP C: </a:t>
            </a:r>
            <a:r>
              <a:rPr lang="en-US" sz="2400" dirty="0"/>
              <a:t>MAKE UP YOUR OWN ACRONYM PER REVIEW/WRITE ONE COMPLETE SENTENCE FOR EACH REVIEW</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BAC84179-E35B-42B1-BC1B-1C51EE4AF378}"/>
              </a:ext>
            </a:extLst>
          </p:cNvPr>
          <p:cNvSpPr>
            <a:spLocks noGrp="1"/>
          </p:cNvSpPr>
          <p:nvPr>
            <p:ph type="title"/>
          </p:nvPr>
        </p:nvSpPr>
        <p:spPr/>
        <p:txBody>
          <a:bodyPr/>
          <a:lstStyle/>
          <a:p>
            <a:pPr>
              <a:defRPr/>
            </a:pPr>
            <a:r>
              <a:rPr lang="en-US" altLang="en-US"/>
              <a:t>A-B-C DIRECTIONS</a:t>
            </a:r>
          </a:p>
        </p:txBody>
      </p:sp>
      <p:sp>
        <p:nvSpPr>
          <p:cNvPr id="102403" name="Content Placeholder 2">
            <a:extLst>
              <a:ext uri="{FF2B5EF4-FFF2-40B4-BE49-F238E27FC236}">
                <a16:creationId xmlns:a16="http://schemas.microsoft.com/office/drawing/2014/main" id="{D2D38DA4-E7D5-430E-A6BD-093DEB20FF83}"/>
              </a:ext>
            </a:extLst>
          </p:cNvPr>
          <p:cNvSpPr>
            <a:spLocks noGrp="1"/>
          </p:cNvSpPr>
          <p:nvPr>
            <p:ph idx="1"/>
          </p:nvPr>
        </p:nvSpPr>
        <p:spPr/>
        <p:txBody>
          <a:bodyPr/>
          <a:lstStyle/>
          <a:p>
            <a:pPr>
              <a:defRPr/>
            </a:pPr>
            <a:r>
              <a:rPr lang="en-US" altLang="en-US" sz="1800" dirty="0"/>
              <a:t>Directions for completing thinking maps:</a:t>
            </a:r>
          </a:p>
          <a:p>
            <a:pPr>
              <a:defRPr/>
            </a:pPr>
            <a:r>
              <a:rPr lang="en-US" altLang="en-US" sz="1800" b="1" u="sng" dirty="0"/>
              <a:t>Group A </a:t>
            </a:r>
            <a:r>
              <a:rPr lang="en-US" altLang="en-US" sz="1800" dirty="0"/>
              <a:t>– Complete the exact thinking map on the board. Provide three facts, one picture, and complete the so what, and so why. You may use your phone or textbook for research.</a:t>
            </a:r>
          </a:p>
          <a:p>
            <a:pPr>
              <a:defRPr/>
            </a:pPr>
            <a:endParaRPr lang="en-US" altLang="en-US" sz="1800" dirty="0"/>
          </a:p>
          <a:p>
            <a:pPr>
              <a:defRPr/>
            </a:pPr>
            <a:r>
              <a:rPr lang="en-US" altLang="en-US" sz="1800" dirty="0"/>
              <a:t> </a:t>
            </a:r>
          </a:p>
          <a:p>
            <a:pPr>
              <a:defRPr/>
            </a:pPr>
            <a:r>
              <a:rPr lang="en-US" altLang="en-US" sz="1800" b="1" u="sng" dirty="0"/>
              <a:t>Group B </a:t>
            </a:r>
            <a:r>
              <a:rPr lang="en-US" altLang="en-US" sz="1800" dirty="0"/>
              <a:t>– Complete the exact thinking map as shown on the board. Provide at least four facts and two pictures. Complete the so what and so why. You may use your phone or textbook for research.</a:t>
            </a:r>
          </a:p>
          <a:p>
            <a:pPr>
              <a:defRPr/>
            </a:pPr>
            <a:r>
              <a:rPr lang="en-US" altLang="en-US" sz="1800" dirty="0"/>
              <a:t> </a:t>
            </a:r>
          </a:p>
          <a:p>
            <a:pPr>
              <a:defRPr/>
            </a:pPr>
            <a:r>
              <a:rPr lang="en-US" altLang="en-US" sz="1800" b="1" u="sng" dirty="0"/>
              <a:t>Group C </a:t>
            </a:r>
            <a:r>
              <a:rPr lang="en-US" altLang="en-US" sz="1800" dirty="0"/>
              <a:t>- Create a thinking map of your choice using the topics on the board.  Your thinking maps must have at least six facts, two pictures, and explanation of so what and so why. Color your pictures. You may use your phone or textbook for research. </a:t>
            </a:r>
          </a:p>
          <a:p>
            <a:pPr>
              <a:defRPr/>
            </a:pPr>
            <a:endParaRPr lang="en-US" altLang="en-US" sz="1800" dirty="0"/>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909B8-BA2E-4907-81ED-1FD91BD2598A}"/>
              </a:ext>
            </a:extLst>
          </p:cNvPr>
          <p:cNvSpPr>
            <a:spLocks noGrp="1"/>
          </p:cNvSpPr>
          <p:nvPr>
            <p:ph type="title"/>
          </p:nvPr>
        </p:nvSpPr>
        <p:spPr>
          <a:xfrm>
            <a:off x="457200" y="0"/>
            <a:ext cx="8229600" cy="1143000"/>
          </a:xfrm>
        </p:spPr>
        <p:txBody>
          <a:bodyPr/>
          <a:lstStyle/>
          <a:p>
            <a:pPr>
              <a:defRPr/>
            </a:pPr>
            <a:r>
              <a:rPr lang="en-US" sz="1800" dirty="0"/>
              <a:t>CHECKING FOR UNDERSTANDING</a:t>
            </a:r>
          </a:p>
        </p:txBody>
      </p:sp>
      <p:sp>
        <p:nvSpPr>
          <p:cNvPr id="3" name="Content Placeholder 2">
            <a:extLst>
              <a:ext uri="{FF2B5EF4-FFF2-40B4-BE49-F238E27FC236}">
                <a16:creationId xmlns:a16="http://schemas.microsoft.com/office/drawing/2014/main" id="{23240F0D-28CB-4864-B677-783F1B7D1F11}"/>
              </a:ext>
            </a:extLst>
          </p:cNvPr>
          <p:cNvSpPr>
            <a:spLocks noGrp="1"/>
          </p:cNvSpPr>
          <p:nvPr>
            <p:ph idx="1"/>
          </p:nvPr>
        </p:nvSpPr>
        <p:spPr>
          <a:xfrm>
            <a:off x="457200" y="762000"/>
            <a:ext cx="8229600" cy="4530725"/>
          </a:xfrm>
        </p:spPr>
        <p:txBody>
          <a:bodyPr/>
          <a:lstStyle/>
          <a:p>
            <a:pPr>
              <a:defRPr/>
            </a:pPr>
            <a:r>
              <a:rPr lang="en-US" dirty="0"/>
              <a:t>Which New Deal program encouraged farmers not to plant crops?</a:t>
            </a:r>
          </a:p>
          <a:p>
            <a:pPr>
              <a:defRPr/>
            </a:pPr>
            <a:r>
              <a:rPr lang="en-US" dirty="0"/>
              <a:t>Which New Deal program built state  parks?</a:t>
            </a:r>
          </a:p>
          <a:p>
            <a:pPr>
              <a:defRPr/>
            </a:pPr>
            <a:r>
              <a:rPr lang="en-US" dirty="0"/>
              <a:t>How long did the Great Depression last?</a:t>
            </a:r>
          </a:p>
          <a:p>
            <a:pPr>
              <a:defRPr/>
            </a:pPr>
            <a:r>
              <a:rPr lang="en-US" dirty="0"/>
              <a:t>Who was the president that brought the United States into the Great Depression?</a:t>
            </a:r>
          </a:p>
          <a:p>
            <a:pPr>
              <a:defRPr/>
            </a:pPr>
            <a:r>
              <a:rPr lang="en-US" dirty="0"/>
              <a:t>Who was the president that brought the United States out of the Great Depression?</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42DAC-C18A-488D-9E9D-5B02322CFB3E}"/>
              </a:ext>
            </a:extLst>
          </p:cNvPr>
          <p:cNvSpPr>
            <a:spLocks noGrp="1"/>
          </p:cNvSpPr>
          <p:nvPr>
            <p:ph type="title"/>
          </p:nvPr>
        </p:nvSpPr>
        <p:spPr>
          <a:xfrm>
            <a:off x="457200" y="-152400"/>
            <a:ext cx="8229600" cy="1143000"/>
          </a:xfrm>
        </p:spPr>
        <p:txBody>
          <a:bodyPr/>
          <a:lstStyle/>
          <a:p>
            <a:pPr>
              <a:defRPr/>
            </a:pPr>
            <a:r>
              <a:rPr lang="en-US" dirty="0"/>
              <a:t>2/28/2017 Georgia History</a:t>
            </a:r>
          </a:p>
        </p:txBody>
      </p:sp>
      <p:sp>
        <p:nvSpPr>
          <p:cNvPr id="3" name="Content Placeholder 2">
            <a:extLst>
              <a:ext uri="{FF2B5EF4-FFF2-40B4-BE49-F238E27FC236}">
                <a16:creationId xmlns:a16="http://schemas.microsoft.com/office/drawing/2014/main" id="{4BF10811-5D87-4EEA-BFCA-A6A015BFF68D}"/>
              </a:ext>
            </a:extLst>
          </p:cNvPr>
          <p:cNvSpPr>
            <a:spLocks noGrp="1"/>
          </p:cNvSpPr>
          <p:nvPr>
            <p:ph idx="1"/>
          </p:nvPr>
        </p:nvSpPr>
        <p:spPr>
          <a:xfrm>
            <a:off x="457200" y="838200"/>
            <a:ext cx="8229600" cy="4530725"/>
          </a:xfrm>
        </p:spPr>
        <p:txBody>
          <a:bodyPr/>
          <a:lstStyle/>
          <a:p>
            <a:pPr>
              <a:defRPr/>
            </a:pPr>
            <a:r>
              <a:rPr lang="en-US" sz="1600" dirty="0">
                <a:effectLst/>
              </a:rPr>
              <a:t>STANDARD(S): SS8H8 The student will analyze the important events that occurred after World War I and their impact on Georgia. A-Tuesday) Describe the </a:t>
            </a:r>
            <a:r>
              <a:rPr lang="en-US" sz="1600" b="1" dirty="0">
                <a:effectLst/>
              </a:rPr>
              <a:t>impact of </a:t>
            </a:r>
            <a:r>
              <a:rPr lang="en-US" sz="1600" dirty="0">
                <a:effectLst/>
              </a:rPr>
              <a:t>the boll weevil and</a:t>
            </a:r>
            <a:r>
              <a:rPr lang="en-US" sz="1600" b="1" dirty="0">
                <a:effectLst/>
              </a:rPr>
              <a:t> drought on Georgia. </a:t>
            </a:r>
            <a:r>
              <a:rPr lang="en-US" sz="1600" dirty="0">
                <a:effectLst/>
              </a:rPr>
              <a:t>B-Wed) Explain economic factors that resulted in the Great Depression. C) Discuss the impact of the political career of Eugene Talmadge. D) Discuss the effect of the New Deal in terms of the impact </a:t>
            </a:r>
            <a:r>
              <a:rPr lang="en-US" sz="1600" b="1" dirty="0">
                <a:effectLst/>
              </a:rPr>
              <a:t>of the Civilian Conservation Corps, Agricultural</a:t>
            </a:r>
            <a:r>
              <a:rPr lang="en-US" sz="1600" dirty="0">
                <a:effectLst/>
              </a:rPr>
              <a:t> Adjustment Act, </a:t>
            </a:r>
            <a:r>
              <a:rPr lang="en-US" sz="1600" b="1" dirty="0">
                <a:effectLst/>
              </a:rPr>
              <a:t>rural electrification, Social Security Act. </a:t>
            </a:r>
          </a:p>
          <a:p>
            <a:pPr>
              <a:defRPr/>
            </a:pPr>
            <a:r>
              <a:rPr lang="en-US" sz="2000" dirty="0">
                <a:effectLst/>
              </a:rPr>
              <a:t>Learning Target: Today, I assess my mistakes made on Unit 8 summative assessment by completing my test corrections.</a:t>
            </a:r>
          </a:p>
          <a:p>
            <a:pPr>
              <a:defRPr/>
            </a:pPr>
            <a:r>
              <a:rPr lang="en-US" sz="2000" dirty="0">
                <a:effectLst/>
              </a:rPr>
              <a:t>Milestone Review</a:t>
            </a:r>
          </a:p>
          <a:p>
            <a:pPr>
              <a:defRPr/>
            </a:pPr>
            <a:r>
              <a:rPr lang="en-US" sz="2000" u="sng" dirty="0">
                <a:effectLst/>
              </a:rPr>
              <a:t>Checking “What I know Thus Far” 52-72</a:t>
            </a:r>
          </a:p>
          <a:p>
            <a:pPr>
              <a:defRPr/>
            </a:pPr>
            <a:r>
              <a:rPr lang="en-US" sz="2000" u="sng" dirty="0">
                <a:effectLst/>
              </a:rPr>
              <a:t>Due Today: Milestone Review Questions Chapters 10-11</a:t>
            </a:r>
          </a:p>
          <a:p>
            <a:pPr>
              <a:defRPr/>
            </a:pPr>
            <a:r>
              <a:rPr lang="en-US" sz="2000" u="sng" dirty="0">
                <a:effectLst/>
              </a:rPr>
              <a:t>UNIT 8 PART 2&gt;TEST CORRECTIONS:A)  90-100&gt; 1 TIME B) 80-89&gt;2 TIMES C) 70-79&gt;3 TIMES D) 60-69&gt;4 TIMES  F) 50-59&gt;5 TIMES</a:t>
            </a:r>
          </a:p>
          <a:p>
            <a:pPr>
              <a:defRPr/>
            </a:pPr>
            <a:r>
              <a:rPr lang="en-US" sz="2000" u="sng" dirty="0">
                <a:effectLst/>
              </a:rPr>
              <a:t>Students complete: 1) All Thinking Maps 2) What I know Thus Far 1-182</a:t>
            </a:r>
            <a:endParaRPr lang="en-US" altLang="en-US" sz="2000" u="sng" dirty="0"/>
          </a:p>
          <a:p>
            <a:pPr>
              <a:defRPr/>
            </a:pPr>
            <a:endParaRPr lang="en-US" sz="1600" dirty="0">
              <a:effectLst/>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498FF-D700-4093-897E-5ACC12E54907}"/>
              </a:ext>
            </a:extLst>
          </p:cNvPr>
          <p:cNvSpPr>
            <a:spLocks noGrp="1"/>
          </p:cNvSpPr>
          <p:nvPr>
            <p:ph type="title"/>
          </p:nvPr>
        </p:nvSpPr>
        <p:spPr>
          <a:xfrm>
            <a:off x="457200" y="-228600"/>
            <a:ext cx="8229600" cy="1143000"/>
          </a:xfrm>
        </p:spPr>
        <p:txBody>
          <a:bodyPr/>
          <a:lstStyle/>
          <a:p>
            <a:pPr>
              <a:defRPr/>
            </a:pPr>
            <a:r>
              <a:rPr lang="en-US" dirty="0"/>
              <a:t>Background building</a:t>
            </a:r>
          </a:p>
        </p:txBody>
      </p:sp>
      <p:sp>
        <p:nvSpPr>
          <p:cNvPr id="3" name="Content Placeholder 2">
            <a:extLst>
              <a:ext uri="{FF2B5EF4-FFF2-40B4-BE49-F238E27FC236}">
                <a16:creationId xmlns:a16="http://schemas.microsoft.com/office/drawing/2014/main" id="{A389DFB8-F893-451A-86D2-1A62017AA962}"/>
              </a:ext>
            </a:extLst>
          </p:cNvPr>
          <p:cNvSpPr>
            <a:spLocks noGrp="1"/>
          </p:cNvSpPr>
          <p:nvPr>
            <p:ph idx="1"/>
          </p:nvPr>
        </p:nvSpPr>
        <p:spPr>
          <a:xfrm>
            <a:off x="457200" y="914400"/>
            <a:ext cx="8229600" cy="4530725"/>
          </a:xfrm>
        </p:spPr>
        <p:txBody>
          <a:bodyPr/>
          <a:lstStyle/>
          <a:p>
            <a:pPr>
              <a:defRPr/>
            </a:pPr>
            <a:r>
              <a:rPr lang="en-US" dirty="0"/>
              <a:t>How did the idea of the Rural Electrification Act come about?</a:t>
            </a:r>
          </a:p>
          <a:p>
            <a:pPr>
              <a:defRPr/>
            </a:pPr>
            <a:r>
              <a:rPr lang="en-US" dirty="0"/>
              <a:t>List one task the REA was most famous for?</a:t>
            </a:r>
          </a:p>
          <a:p>
            <a:pPr>
              <a:defRPr/>
            </a:pPr>
            <a:r>
              <a:rPr lang="en-US" dirty="0"/>
              <a:t>What was the purpose of the Social Security Act?</a:t>
            </a:r>
          </a:p>
          <a:p>
            <a:pPr>
              <a:defRPr/>
            </a:pPr>
            <a:r>
              <a:rPr lang="en-US" dirty="0"/>
              <a:t>Who benefited from the Social Security Act?</a:t>
            </a:r>
          </a:p>
          <a:p>
            <a:pPr>
              <a:defRPr/>
            </a:pPr>
            <a:r>
              <a:rPr lang="en-US" dirty="0"/>
              <a:t>How was the Social Security Act funded?</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69FF6-8923-407B-9EDC-4A5033DFFCDA}"/>
              </a:ext>
            </a:extLst>
          </p:cNvPr>
          <p:cNvSpPr>
            <a:spLocks noGrp="1"/>
          </p:cNvSpPr>
          <p:nvPr>
            <p:ph type="title"/>
          </p:nvPr>
        </p:nvSpPr>
        <p:spPr>
          <a:xfrm>
            <a:off x="457200" y="-26988"/>
            <a:ext cx="8229600" cy="331788"/>
          </a:xfrm>
        </p:spPr>
        <p:txBody>
          <a:bodyPr/>
          <a:lstStyle/>
          <a:p>
            <a:pPr>
              <a:defRPr/>
            </a:pPr>
            <a:r>
              <a:rPr lang="en-US" sz="1800" dirty="0"/>
              <a:t>Georgia History 1/6/19</a:t>
            </a:r>
          </a:p>
        </p:txBody>
      </p:sp>
      <p:sp>
        <p:nvSpPr>
          <p:cNvPr id="3" name="Content Placeholder 2">
            <a:extLst>
              <a:ext uri="{FF2B5EF4-FFF2-40B4-BE49-F238E27FC236}">
                <a16:creationId xmlns:a16="http://schemas.microsoft.com/office/drawing/2014/main" id="{1CBD5AC1-E68A-4DCB-85C1-8619484855E8}"/>
              </a:ext>
            </a:extLst>
          </p:cNvPr>
          <p:cNvSpPr>
            <a:spLocks noGrp="1"/>
          </p:cNvSpPr>
          <p:nvPr>
            <p:ph idx="1"/>
          </p:nvPr>
        </p:nvSpPr>
        <p:spPr>
          <a:xfrm>
            <a:off x="457200" y="228600"/>
            <a:ext cx="8229600" cy="4530725"/>
          </a:xfrm>
        </p:spPr>
        <p:txBody>
          <a:bodyPr/>
          <a:lstStyle/>
          <a:p>
            <a:pPr>
              <a:defRPr/>
            </a:pPr>
            <a:r>
              <a:rPr lang="en-US" sz="1600" b="1" dirty="0"/>
              <a:t>SS8H9 Describe the role of Georgia in WWII. </a:t>
            </a:r>
            <a:endParaRPr lang="en-US" sz="1600" dirty="0"/>
          </a:p>
          <a:p>
            <a:pPr>
              <a:defRPr/>
            </a:pPr>
            <a:r>
              <a:rPr lang="en-US" sz="1600" dirty="0"/>
              <a:t>a. Describe key events leading up to American involvement in World War II; include the Lend-Lease Act and the bombing of Pearl Harbor. </a:t>
            </a:r>
          </a:p>
          <a:p>
            <a:pPr>
              <a:defRPr/>
            </a:pPr>
            <a:r>
              <a:rPr lang="en-US" sz="1600" dirty="0"/>
              <a:t>b. Evaluate the purpose and economic impact of the Bell Bomber Plant, military bases, and the Savannah and Brunswick shipyards. </a:t>
            </a:r>
          </a:p>
          <a:p>
            <a:pPr>
              <a:defRPr/>
            </a:pPr>
            <a:r>
              <a:rPr lang="en-US" sz="1600" dirty="0"/>
              <a:t>c. Explain the economic and military contributions of Richard Russell and Carl Vinson. </a:t>
            </a:r>
          </a:p>
          <a:p>
            <a:pPr>
              <a:defRPr/>
            </a:pPr>
            <a:r>
              <a:rPr lang="en-US" sz="1600" dirty="0"/>
              <a:t>Learning Target: Today, I will be able to better understand the events caused American involvement  in WWII by working with my group on our probe questions. </a:t>
            </a:r>
          </a:p>
          <a:p>
            <a:pPr>
              <a:defRPr/>
            </a:pPr>
            <a:r>
              <a:rPr lang="en-US" sz="1800" dirty="0"/>
              <a:t>Milestone #86</a:t>
            </a:r>
            <a:endParaRPr lang="en-US" sz="1800" u="sng" dirty="0"/>
          </a:p>
          <a:p>
            <a:pPr>
              <a:defRPr/>
            </a:pPr>
            <a:r>
              <a:rPr lang="en-US" sz="2400" u="sng" dirty="0"/>
              <a:t>SPLASH/WWII/COLLABORATIVE RESEARCH GROUP WORK</a:t>
            </a:r>
          </a:p>
          <a:p>
            <a:pPr>
              <a:defRPr/>
            </a:pPr>
            <a:r>
              <a:rPr lang="en-US" sz="2400" u="sng" dirty="0"/>
              <a:t>DAY1: WWII/EVENTS LEADING TO AMERICAN INVOLVEMENT </a:t>
            </a:r>
          </a:p>
          <a:p>
            <a:pPr>
              <a:defRPr/>
            </a:pPr>
            <a:r>
              <a:rPr lang="en-US" sz="2400" u="sng" dirty="0"/>
              <a:t>STUDENTS COMPLETE: 1) DAY ONE PROBE QUESTION&gt;AMERICAN INVOLVEMENT WWII 2) VOCAB 3) WHAT I KNOW THUS FAR</a:t>
            </a:r>
            <a:endParaRPr lang="en-US" sz="2400" dirty="0"/>
          </a:p>
          <a:p>
            <a:pPr>
              <a:defRPr/>
            </a:pPr>
            <a:endParaRPr lang="en-US" sz="18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58EB4-E655-42C5-8FC9-D5AF929B8AF8}"/>
              </a:ext>
            </a:extLst>
          </p:cNvPr>
          <p:cNvSpPr>
            <a:spLocks noGrp="1"/>
          </p:cNvSpPr>
          <p:nvPr>
            <p:ph type="title"/>
          </p:nvPr>
        </p:nvSpPr>
        <p:spPr>
          <a:xfrm>
            <a:off x="457200" y="-26988"/>
            <a:ext cx="8229600" cy="331788"/>
          </a:xfrm>
        </p:spPr>
        <p:txBody>
          <a:bodyPr/>
          <a:lstStyle/>
          <a:p>
            <a:pPr>
              <a:defRPr/>
            </a:pPr>
            <a:r>
              <a:rPr lang="en-US" sz="1800" dirty="0"/>
              <a:t>Georgia History 2/15/19</a:t>
            </a:r>
          </a:p>
        </p:txBody>
      </p:sp>
      <p:sp>
        <p:nvSpPr>
          <p:cNvPr id="3" name="Content Placeholder 2">
            <a:extLst>
              <a:ext uri="{FF2B5EF4-FFF2-40B4-BE49-F238E27FC236}">
                <a16:creationId xmlns:a16="http://schemas.microsoft.com/office/drawing/2014/main" id="{9C8846BC-7AC0-42FF-BD3B-553F9D784D33}"/>
              </a:ext>
            </a:extLst>
          </p:cNvPr>
          <p:cNvSpPr>
            <a:spLocks noGrp="1"/>
          </p:cNvSpPr>
          <p:nvPr>
            <p:ph idx="1"/>
          </p:nvPr>
        </p:nvSpPr>
        <p:spPr>
          <a:xfrm>
            <a:off x="457200" y="228600"/>
            <a:ext cx="8229600" cy="4530725"/>
          </a:xfrm>
        </p:spPr>
        <p:txBody>
          <a:bodyPr/>
          <a:lstStyle/>
          <a:p>
            <a:pPr>
              <a:defRPr/>
            </a:pPr>
            <a:r>
              <a:rPr lang="en-US" sz="1600" b="1" dirty="0"/>
              <a:t>SS8H9 Describe the role of Georgia in WWII. </a:t>
            </a:r>
            <a:endParaRPr lang="en-US" sz="1600" dirty="0"/>
          </a:p>
          <a:p>
            <a:pPr>
              <a:defRPr/>
            </a:pPr>
            <a:r>
              <a:rPr lang="en-US" sz="1600" dirty="0"/>
              <a:t>a. Describe key events leading up to American involvement in World War II; include the Lend-Lease Act and the bombing of Pearl Harbor. </a:t>
            </a:r>
          </a:p>
          <a:p>
            <a:pPr>
              <a:defRPr/>
            </a:pPr>
            <a:r>
              <a:rPr lang="en-US" sz="1600" dirty="0"/>
              <a:t>b. Evaluate the purpose and economic impact of the Bell Bomber Plant, military bases, and the Savannah and Brunswick shipyards. </a:t>
            </a:r>
          </a:p>
          <a:p>
            <a:pPr>
              <a:defRPr/>
            </a:pPr>
            <a:r>
              <a:rPr lang="en-US" sz="1600" dirty="0"/>
              <a:t>c. Explain the economic and military contributions of Richard Russell and Carl Vinson. </a:t>
            </a:r>
          </a:p>
          <a:p>
            <a:pPr>
              <a:defRPr/>
            </a:pPr>
            <a:r>
              <a:rPr lang="en-US" sz="1600" dirty="0"/>
              <a:t>Learning Target: Today, I will be able to better understand how Georgia contributed to  WWII by completing my collaborative splash no</a:t>
            </a:r>
            <a:endParaRPr lang="en-US" sz="2800" u="sng" dirty="0"/>
          </a:p>
          <a:p>
            <a:pPr>
              <a:defRPr/>
            </a:pPr>
            <a:r>
              <a:rPr lang="en-US" sz="2000" u="sng" dirty="0"/>
              <a:t>Finalize all evaluations</a:t>
            </a:r>
          </a:p>
          <a:p>
            <a:pPr>
              <a:defRPr/>
            </a:pPr>
            <a:r>
              <a:rPr lang="en-US" sz="2000" u="sng" dirty="0"/>
              <a:t>Finalize fill in the blank assessments/Great Depression/New Deal/WWI/WWII/Ga and WWII/key People   </a:t>
            </a:r>
          </a:p>
          <a:p>
            <a:pPr>
              <a:defRPr/>
            </a:pPr>
            <a:r>
              <a:rPr lang="en-US" sz="2000" u="sng" dirty="0"/>
              <a:t>Looking ahead: Students complete looking ahead questions for future probe questions</a:t>
            </a:r>
          </a:p>
          <a:p>
            <a:pPr>
              <a:defRPr/>
            </a:pPr>
            <a:r>
              <a:rPr lang="en-US" sz="2000" u="sng" dirty="0"/>
              <a:t>Students complete: 1) Fill in the blank assessment 2) Complete looking ahead questions</a:t>
            </a:r>
          </a:p>
          <a:p>
            <a:pPr>
              <a:defRPr/>
            </a:pPr>
            <a:endParaRPr lang="en-US" sz="2400" u="sng"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FE97B-6324-41A8-85AD-971CDBC54B8F}"/>
              </a:ext>
            </a:extLst>
          </p:cNvPr>
          <p:cNvSpPr>
            <a:spLocks noGrp="1"/>
          </p:cNvSpPr>
          <p:nvPr>
            <p:ph type="title"/>
          </p:nvPr>
        </p:nvSpPr>
        <p:spPr/>
        <p:txBody>
          <a:bodyPr/>
          <a:lstStyle/>
          <a:p>
            <a:pPr>
              <a:defRPr/>
            </a:pPr>
            <a:endParaRPr lang="en-US"/>
          </a:p>
        </p:txBody>
      </p:sp>
      <p:sp>
        <p:nvSpPr>
          <p:cNvPr id="3" name="Content Placeholder 2">
            <a:extLst>
              <a:ext uri="{FF2B5EF4-FFF2-40B4-BE49-F238E27FC236}">
                <a16:creationId xmlns:a16="http://schemas.microsoft.com/office/drawing/2014/main" id="{CE1BDCE5-E111-4C89-AB8B-5F27684227E8}"/>
              </a:ext>
            </a:extLst>
          </p:cNvPr>
          <p:cNvSpPr>
            <a:spLocks noGrp="1"/>
          </p:cNvSpPr>
          <p:nvPr>
            <p:ph idx="1"/>
          </p:nvPr>
        </p:nvSpPr>
        <p:spPr/>
        <p:txBody>
          <a:bodyPr/>
          <a:lstStyle/>
          <a:p>
            <a:pPr>
              <a:defRPr/>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F20A359C-6D40-4896-953F-0EB8578AAB88}"/>
              </a:ext>
            </a:extLst>
          </p:cNvPr>
          <p:cNvSpPr>
            <a:spLocks noGrp="1"/>
          </p:cNvSpPr>
          <p:nvPr>
            <p:ph type="title"/>
          </p:nvPr>
        </p:nvSpPr>
        <p:spPr>
          <a:xfrm>
            <a:off x="533400" y="381000"/>
            <a:ext cx="8001000" cy="990600"/>
          </a:xfrm>
        </p:spPr>
        <p:txBody>
          <a:bodyPr/>
          <a:lstStyle/>
          <a:p>
            <a:pPr>
              <a:defRPr/>
            </a:pPr>
            <a:r>
              <a:rPr lang="en-US" altLang="en-US" sz="1800" u="sng">
                <a:solidFill>
                  <a:srgbClr val="FFFFFF"/>
                </a:solidFill>
              </a:rPr>
              <a:t>REASONS FOR WORLD WAR I</a:t>
            </a:r>
            <a:br>
              <a:rPr lang="en-US" altLang="en-US" sz="1800">
                <a:solidFill>
                  <a:srgbClr val="FFFFFF"/>
                </a:solidFill>
              </a:rPr>
            </a:br>
            <a:endParaRPr lang="en-US" altLang="en-US" sz="1800"/>
          </a:p>
        </p:txBody>
      </p:sp>
      <p:sp>
        <p:nvSpPr>
          <p:cNvPr id="93187" name="Content Placeholder 2">
            <a:extLst>
              <a:ext uri="{FF2B5EF4-FFF2-40B4-BE49-F238E27FC236}">
                <a16:creationId xmlns:a16="http://schemas.microsoft.com/office/drawing/2014/main" id="{B92880F0-785B-4853-AA77-B090AD344307}"/>
              </a:ext>
            </a:extLst>
          </p:cNvPr>
          <p:cNvSpPr>
            <a:spLocks noGrp="1"/>
          </p:cNvSpPr>
          <p:nvPr>
            <p:ph idx="1"/>
          </p:nvPr>
        </p:nvSpPr>
        <p:spPr>
          <a:xfrm>
            <a:off x="533400" y="914400"/>
            <a:ext cx="8077200" cy="4419600"/>
          </a:xfrm>
        </p:spPr>
        <p:txBody>
          <a:bodyPr/>
          <a:lstStyle/>
          <a:p>
            <a:pPr>
              <a:defRPr/>
            </a:pPr>
            <a:r>
              <a:rPr lang="en-US" altLang="en-US" sz="2800" dirty="0"/>
              <a:t>European countries were economic and political rivals with one another. </a:t>
            </a:r>
            <a:r>
              <a:rPr lang="en-US" sz="2800" dirty="0"/>
              <a:t>Austrian-Hungary Archduke Franz Ferdinand is assassinated by a Serbian nationalist causing allies and central powers to take sides and go to war (1914).</a:t>
            </a:r>
            <a:endParaRPr lang="en-US" altLang="en-US" sz="2800" dirty="0"/>
          </a:p>
          <a:p>
            <a:pPr>
              <a:defRPr/>
            </a:pPr>
            <a:r>
              <a:rPr lang="en-US" altLang="en-US" sz="2800" dirty="0"/>
              <a:t>1917 U.S. Enters the war because: 1)German U-boats sank the Lusitania ship carrying 128 Americans. 2) U.S. intercepted a telegraph sent by Germany called the “Zimmerman Telegraph” asking Mexico to attack the U.S.</a:t>
            </a:r>
          </a:p>
          <a:p>
            <a:pPr marL="0" indent="0">
              <a:buFont typeface="Wingdings" panose="05000000000000000000" pitchFamily="2" charset="2"/>
              <a:buNone/>
              <a:defRPr/>
            </a:pPr>
            <a:r>
              <a:rPr lang="en-US" altLang="en-US" sz="2000" dirty="0"/>
              <a:t> </a:t>
            </a:r>
          </a:p>
          <a:p>
            <a:pPr>
              <a:defRPr/>
            </a:pPr>
            <a:endParaRPr lang="en-US" altLang="en-US" sz="1800" dirty="0"/>
          </a:p>
          <a:p>
            <a:pPr>
              <a:defRPr/>
            </a:pPr>
            <a:endParaRPr lang="en-US" altLang="en-US" sz="18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fade">
                                      <p:cBhvr>
                                        <p:cTn id="7" dur="1000"/>
                                        <p:tgtEl>
                                          <p:spTgt spid="93187">
                                            <p:txEl>
                                              <p:pRg st="0" end="0"/>
                                            </p:txEl>
                                          </p:spTgt>
                                        </p:tgtEl>
                                      </p:cBhvr>
                                    </p:animEffect>
                                    <p:anim calcmode="lin" valueType="num">
                                      <p:cBhvr>
                                        <p:cTn id="8" dur="10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31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3187">
                                            <p:txEl>
                                              <p:pRg st="1" end="1"/>
                                            </p:txEl>
                                          </p:spTgt>
                                        </p:tgtEl>
                                        <p:attrNameLst>
                                          <p:attrName>style.visibility</p:attrName>
                                        </p:attrNameLst>
                                      </p:cBhvr>
                                      <p:to>
                                        <p:strVal val="visible"/>
                                      </p:to>
                                    </p:set>
                                    <p:animEffect transition="in" filter="fade">
                                      <p:cBhvr>
                                        <p:cTn id="14" dur="1000"/>
                                        <p:tgtEl>
                                          <p:spTgt spid="93187">
                                            <p:txEl>
                                              <p:pRg st="1" end="1"/>
                                            </p:txEl>
                                          </p:spTgt>
                                        </p:tgtEl>
                                      </p:cBhvr>
                                    </p:animEffect>
                                    <p:anim calcmode="lin" valueType="num">
                                      <p:cBhvr>
                                        <p:cTn id="15" dur="10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31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3187">
                                            <p:txEl>
                                              <p:pRg st="2" end="2"/>
                                            </p:txEl>
                                          </p:spTgt>
                                        </p:tgtEl>
                                        <p:attrNameLst>
                                          <p:attrName>style.visibility</p:attrName>
                                        </p:attrNameLst>
                                      </p:cBhvr>
                                      <p:to>
                                        <p:strVal val="visible"/>
                                      </p:to>
                                    </p:set>
                                    <p:animEffect transition="in" filter="fade">
                                      <p:cBhvr>
                                        <p:cTn id="21" dur="1000"/>
                                        <p:tgtEl>
                                          <p:spTgt spid="93187">
                                            <p:txEl>
                                              <p:pRg st="2" end="2"/>
                                            </p:txEl>
                                          </p:spTgt>
                                        </p:tgtEl>
                                      </p:cBhvr>
                                    </p:animEffect>
                                    <p:anim calcmode="lin" valueType="num">
                                      <p:cBhvr>
                                        <p:cTn id="22" dur="10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318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0F23B-B7DC-4CE5-9144-71667210AADB}"/>
              </a:ext>
            </a:extLst>
          </p:cNvPr>
          <p:cNvSpPr>
            <a:spLocks noGrp="1"/>
          </p:cNvSpPr>
          <p:nvPr>
            <p:ph type="title"/>
          </p:nvPr>
        </p:nvSpPr>
        <p:spPr>
          <a:xfrm>
            <a:off x="457200" y="0"/>
            <a:ext cx="8229600" cy="1143000"/>
          </a:xfrm>
        </p:spPr>
        <p:txBody>
          <a:bodyPr/>
          <a:lstStyle/>
          <a:p>
            <a:pPr>
              <a:defRPr/>
            </a:pPr>
            <a:r>
              <a:rPr lang="en-US" sz="1200" b="1" dirty="0"/>
              <a:t>SS8H9 Describe the role of Georgia in WWII. </a:t>
            </a:r>
            <a:br>
              <a:rPr lang="en-US" sz="1200" dirty="0"/>
            </a:br>
            <a:r>
              <a:rPr lang="en-US" sz="1200" dirty="0"/>
              <a:t>a. Describe key events leading up to American involvement in World War II; include the Lend-Lease Act and the bombing of Pearl Harbor. </a:t>
            </a:r>
            <a:br>
              <a:rPr lang="en-US" sz="1200" dirty="0"/>
            </a:br>
            <a:r>
              <a:rPr lang="en-US" sz="1200" dirty="0"/>
              <a:t>b. Evaluate the purpose and economic impact of the Bell Bomber Plant, military bases, and the Savannah and Brunswick shipyards. </a:t>
            </a:r>
            <a:br>
              <a:rPr lang="en-US" sz="1200" dirty="0"/>
            </a:br>
            <a:r>
              <a:rPr lang="en-US" sz="1200" dirty="0"/>
              <a:t>c. Explain the economic and military contributions of Richard Russell and Carl Vinson. </a:t>
            </a:r>
          </a:p>
        </p:txBody>
      </p:sp>
      <p:sp>
        <p:nvSpPr>
          <p:cNvPr id="3" name="Content Placeholder 2">
            <a:extLst>
              <a:ext uri="{FF2B5EF4-FFF2-40B4-BE49-F238E27FC236}">
                <a16:creationId xmlns:a16="http://schemas.microsoft.com/office/drawing/2014/main" id="{C996BB80-04AC-4809-A6A5-538F77F784AD}"/>
              </a:ext>
            </a:extLst>
          </p:cNvPr>
          <p:cNvSpPr>
            <a:spLocks noGrp="1"/>
          </p:cNvSpPr>
          <p:nvPr>
            <p:ph idx="1"/>
          </p:nvPr>
        </p:nvSpPr>
        <p:spPr>
          <a:xfrm>
            <a:off x="304800" y="1295400"/>
            <a:ext cx="8229600" cy="6096000"/>
          </a:xfrm>
        </p:spPr>
        <p:txBody>
          <a:bodyPr/>
          <a:lstStyle/>
          <a:p>
            <a:pPr>
              <a:defRPr/>
            </a:pPr>
            <a:r>
              <a:rPr lang="en-US" sz="1800" dirty="0"/>
              <a:t>Probe 1: How did Georgia’s economy grown as a result of WWII?</a:t>
            </a:r>
          </a:p>
          <a:p>
            <a:pPr>
              <a:defRPr/>
            </a:pPr>
            <a:r>
              <a:rPr lang="en-US" sz="1800" dirty="0"/>
              <a:t>Probe 2: Name at least two military bases that contributed to the WWII effort in Georgia.</a:t>
            </a:r>
          </a:p>
          <a:p>
            <a:pPr>
              <a:defRPr/>
            </a:pPr>
            <a:r>
              <a:rPr lang="en-US" sz="1800" dirty="0"/>
              <a:t>Probe 3: Which military base was considered the largest and the best in Georgia during WWII?</a:t>
            </a:r>
          </a:p>
          <a:p>
            <a:pPr>
              <a:defRPr/>
            </a:pPr>
            <a:r>
              <a:rPr lang="en-US" sz="1800" dirty="0"/>
              <a:t>Probe 4:  Do any of any of these bases contribute to Georgia’s economy today? If so, give real data</a:t>
            </a:r>
            <a:r>
              <a:rPr lang="en-US" sz="1800" dirty="0">
                <a:sym typeface="Wingdings" panose="05000000000000000000" pitchFamily="2" charset="2"/>
              </a:rPr>
              <a:t></a:t>
            </a:r>
          </a:p>
          <a:p>
            <a:pPr>
              <a:defRPr/>
            </a:pPr>
            <a:r>
              <a:rPr lang="en-US" sz="1800" dirty="0">
                <a:sym typeface="Wingdings" panose="05000000000000000000" pitchFamily="2" charset="2"/>
              </a:rPr>
              <a:t>Probe 5:  How did Bell Aircraft contribute to WWII?</a:t>
            </a:r>
          </a:p>
          <a:p>
            <a:pPr>
              <a:defRPr/>
            </a:pPr>
            <a:r>
              <a:rPr lang="en-US" sz="1800" dirty="0">
                <a:sym typeface="Wingdings" panose="05000000000000000000" pitchFamily="2" charset="2"/>
              </a:rPr>
              <a:t>Probe 6: What is Bell Aircraft called today and where is it located?</a:t>
            </a:r>
          </a:p>
          <a:p>
            <a:pPr>
              <a:defRPr/>
            </a:pPr>
            <a:r>
              <a:rPr lang="en-US" sz="1800" dirty="0">
                <a:sym typeface="Wingdings" panose="05000000000000000000" pitchFamily="2" charset="2"/>
              </a:rPr>
              <a:t>Probe 7: Name two of Georgia’s Sea ports that contributed to WWII.</a:t>
            </a:r>
          </a:p>
          <a:p>
            <a:pPr>
              <a:defRPr/>
            </a:pPr>
            <a:r>
              <a:rPr lang="en-US" sz="1800" dirty="0">
                <a:sym typeface="Wingdings" panose="05000000000000000000" pitchFamily="2" charset="2"/>
              </a:rPr>
              <a:t>Probe 8: How did Georgia’s sea ports contribute to WWII?</a:t>
            </a:r>
          </a:p>
          <a:p>
            <a:pPr>
              <a:defRPr/>
            </a:pPr>
            <a:r>
              <a:rPr lang="en-US" sz="1800" dirty="0">
                <a:sym typeface="Wingdings" panose="05000000000000000000" pitchFamily="2" charset="2"/>
              </a:rPr>
              <a:t>Probe 9:  Where was the Liberty ship built, and how did it contribute to WWII?</a:t>
            </a:r>
          </a:p>
          <a:p>
            <a:pPr>
              <a:defRPr/>
            </a:pPr>
            <a:r>
              <a:rPr lang="en-US" sz="1800" dirty="0">
                <a:sym typeface="Wingdings" panose="05000000000000000000" pitchFamily="2" charset="2"/>
              </a:rPr>
              <a:t>Probe 10: Create a choice thinking map/So what/So Why/one illustration</a:t>
            </a:r>
          </a:p>
          <a:p>
            <a:pPr>
              <a:defRPr/>
            </a:pPr>
            <a:r>
              <a:rPr lang="en-US" sz="1800" dirty="0">
                <a:sym typeface="Wingdings" panose="05000000000000000000" pitchFamily="2" charset="2"/>
              </a:rPr>
              <a:t>Probe 11: Independent 5 point reflection. </a:t>
            </a:r>
          </a:p>
          <a:p>
            <a:pPr>
              <a:defRPr/>
            </a:pPr>
            <a:endParaRPr lang="en-US" sz="1800" dirty="0">
              <a:sym typeface="Wingdings" panose="05000000000000000000" pitchFamily="2" charset="2"/>
            </a:endParaRPr>
          </a:p>
          <a:p>
            <a:pPr>
              <a:defRPr/>
            </a:pPr>
            <a:endParaRPr lang="en-US" sz="18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8096E-BDA1-4BD9-9F06-89874560D197}"/>
              </a:ext>
            </a:extLst>
          </p:cNvPr>
          <p:cNvSpPr>
            <a:spLocks noGrp="1"/>
          </p:cNvSpPr>
          <p:nvPr>
            <p:ph type="title"/>
          </p:nvPr>
        </p:nvSpPr>
        <p:spPr>
          <a:xfrm>
            <a:off x="457200" y="-457200"/>
            <a:ext cx="8229600" cy="1143000"/>
          </a:xfrm>
        </p:spPr>
        <p:txBody>
          <a:bodyPr/>
          <a:lstStyle/>
          <a:p>
            <a:pPr>
              <a:defRPr/>
            </a:pPr>
            <a:r>
              <a:rPr lang="en-US" sz="1600" dirty="0"/>
              <a:t>Cont’d YESTERDAY’S PROBES</a:t>
            </a:r>
          </a:p>
        </p:txBody>
      </p:sp>
      <p:sp>
        <p:nvSpPr>
          <p:cNvPr id="3" name="Content Placeholder 2">
            <a:extLst>
              <a:ext uri="{FF2B5EF4-FFF2-40B4-BE49-F238E27FC236}">
                <a16:creationId xmlns:a16="http://schemas.microsoft.com/office/drawing/2014/main" id="{ED89B77C-C68A-496D-9CBF-06313B7AA3D6}"/>
              </a:ext>
            </a:extLst>
          </p:cNvPr>
          <p:cNvSpPr>
            <a:spLocks noGrp="1"/>
          </p:cNvSpPr>
          <p:nvPr>
            <p:ph idx="1"/>
          </p:nvPr>
        </p:nvSpPr>
        <p:spPr>
          <a:xfrm>
            <a:off x="457200" y="457200"/>
            <a:ext cx="8229600" cy="4530725"/>
          </a:xfrm>
        </p:spPr>
        <p:txBody>
          <a:bodyPr/>
          <a:lstStyle/>
          <a:p>
            <a:pPr>
              <a:defRPr/>
            </a:pPr>
            <a:r>
              <a:rPr lang="en-US" sz="1800" dirty="0"/>
              <a:t>Probe 12: What political positions did Richard B. Russell hold in Georgia?</a:t>
            </a:r>
          </a:p>
          <a:p>
            <a:pPr>
              <a:defRPr/>
            </a:pPr>
            <a:r>
              <a:rPr lang="en-US" sz="1800" dirty="0"/>
              <a:t>Probe 13: Where did Richard B. Russell graduate college from?</a:t>
            </a:r>
          </a:p>
          <a:p>
            <a:pPr>
              <a:defRPr/>
            </a:pPr>
            <a:r>
              <a:rPr lang="en-US" sz="1800" dirty="0"/>
              <a:t>Probe 14:While serving as a senator, Richard B. Russell served on which committee?</a:t>
            </a:r>
          </a:p>
          <a:p>
            <a:pPr>
              <a:defRPr/>
            </a:pPr>
            <a:r>
              <a:rPr lang="en-US" sz="1800" dirty="0"/>
              <a:t>Prob15: What was Richard B. Russell’s stance on building military bases in Europe?</a:t>
            </a:r>
          </a:p>
          <a:p>
            <a:pPr>
              <a:defRPr/>
            </a:pPr>
            <a:r>
              <a:rPr lang="en-US" sz="1800" dirty="0"/>
              <a:t>Probe 16: Richard B. Russell was responsible for bringing or maintaining how many military bases in Georgia?</a:t>
            </a:r>
          </a:p>
          <a:p>
            <a:pPr>
              <a:defRPr/>
            </a:pPr>
            <a:r>
              <a:rPr lang="en-US" sz="1800" dirty="0"/>
              <a:t>Probe 17: What influence did Richard B. Russell have on the Center for Disease Control ?</a:t>
            </a:r>
          </a:p>
          <a:p>
            <a:pPr>
              <a:defRPr/>
            </a:pPr>
            <a:r>
              <a:rPr lang="en-US" sz="1800" dirty="0"/>
              <a:t>Probe:18 Where was Carl Vinson Born, and where did he attend college?</a:t>
            </a:r>
          </a:p>
          <a:p>
            <a:pPr>
              <a:defRPr/>
            </a:pPr>
            <a:r>
              <a:rPr lang="en-US" sz="1800" dirty="0"/>
              <a:t>Probe 19: What political position was Carl Vinson elected to in Georgia?</a:t>
            </a:r>
          </a:p>
          <a:p>
            <a:pPr>
              <a:defRPr/>
            </a:pPr>
            <a:r>
              <a:rPr lang="en-US" sz="1800" dirty="0"/>
              <a:t>Probe 20: Which committee did Carl Vinson serve on while he was a congressman?</a:t>
            </a:r>
          </a:p>
          <a:p>
            <a:pPr>
              <a:defRPr/>
            </a:pPr>
            <a:r>
              <a:rPr lang="en-US" sz="1800" dirty="0"/>
              <a:t>Probe 21: What prestigious award did Carl Vinson receive from the president?</a:t>
            </a:r>
          </a:p>
          <a:p>
            <a:pPr>
              <a:defRPr/>
            </a:pPr>
            <a:r>
              <a:rPr lang="en-US" sz="1800" dirty="0"/>
              <a:t>Probe 22: Are there any vessels named after Carl Vinson?</a:t>
            </a:r>
          </a:p>
          <a:p>
            <a:pPr>
              <a:defRPr/>
            </a:pPr>
            <a:r>
              <a:rPr lang="en-US" sz="1800" dirty="0"/>
              <a:t>Probe: 23:Choice Reflection: Carl Vinson or Richard B. Russell </a:t>
            </a:r>
          </a:p>
          <a:p>
            <a:pPr>
              <a:defRPr/>
            </a:pPr>
            <a:endParaRPr lang="en-US" sz="18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9EC15-F6C3-4695-A69B-4891589CC59D}"/>
              </a:ext>
            </a:extLst>
          </p:cNvPr>
          <p:cNvSpPr>
            <a:spLocks noGrp="1"/>
          </p:cNvSpPr>
          <p:nvPr>
            <p:ph type="title"/>
          </p:nvPr>
        </p:nvSpPr>
        <p:spPr>
          <a:xfrm>
            <a:off x="457200" y="-76200"/>
            <a:ext cx="8229600" cy="1116013"/>
          </a:xfrm>
        </p:spPr>
        <p:txBody>
          <a:bodyPr/>
          <a:lstStyle/>
          <a:p>
            <a:pPr>
              <a:defRPr/>
            </a:pPr>
            <a:r>
              <a:rPr lang="en-US" sz="1800" b="1" dirty="0"/>
              <a:t>SS8H9 Describe the role of Georgia in WWII. </a:t>
            </a:r>
            <a:br>
              <a:rPr lang="en-US" sz="1800" dirty="0"/>
            </a:br>
            <a:r>
              <a:rPr lang="en-US" sz="1800" dirty="0"/>
              <a:t>a. Describe key events leading up to American involvement in World War II; include the Lend-Lease Act and the bombing of Pearl Harbor </a:t>
            </a:r>
          </a:p>
        </p:txBody>
      </p:sp>
      <p:sp>
        <p:nvSpPr>
          <p:cNvPr id="3" name="Content Placeholder 2">
            <a:extLst>
              <a:ext uri="{FF2B5EF4-FFF2-40B4-BE49-F238E27FC236}">
                <a16:creationId xmlns:a16="http://schemas.microsoft.com/office/drawing/2014/main" id="{E219CDCA-D480-44DC-8D7D-89E8FF24DAC2}"/>
              </a:ext>
            </a:extLst>
          </p:cNvPr>
          <p:cNvSpPr>
            <a:spLocks noGrp="1"/>
          </p:cNvSpPr>
          <p:nvPr>
            <p:ph idx="1"/>
          </p:nvPr>
        </p:nvSpPr>
        <p:spPr>
          <a:xfrm>
            <a:off x="457200" y="955675"/>
            <a:ext cx="8229600" cy="5749925"/>
          </a:xfrm>
        </p:spPr>
        <p:txBody>
          <a:bodyPr/>
          <a:lstStyle/>
          <a:p>
            <a:pPr>
              <a:defRPr/>
            </a:pPr>
            <a:r>
              <a:rPr lang="en-US" sz="2000" dirty="0"/>
              <a:t>Probe 1: How was Germany doing economically after WW1? </a:t>
            </a:r>
          </a:p>
          <a:p>
            <a:pPr>
              <a:defRPr/>
            </a:pPr>
            <a:r>
              <a:rPr lang="en-US" sz="2000" dirty="0"/>
              <a:t>Probe 2:  Which dictator came to power in Germany  after WW!/What did he promise to do?</a:t>
            </a:r>
          </a:p>
          <a:p>
            <a:pPr>
              <a:defRPr/>
            </a:pPr>
            <a:r>
              <a:rPr lang="en-US" sz="2000" dirty="0"/>
              <a:t>Probe 3: Which dictator from Germany ignored the WWI Treaty of Versailles/what was his intentions?</a:t>
            </a:r>
          </a:p>
          <a:p>
            <a:pPr>
              <a:defRPr/>
            </a:pPr>
            <a:r>
              <a:rPr lang="en-US" sz="2000" dirty="0"/>
              <a:t>Probe 4: Name the 3 main Axis powers of WWII</a:t>
            </a:r>
          </a:p>
          <a:p>
            <a:pPr>
              <a:defRPr/>
            </a:pPr>
            <a:r>
              <a:rPr lang="en-US" sz="2000" dirty="0"/>
              <a:t>Probe 5: What does Nationalism and Militarism mean?</a:t>
            </a:r>
          </a:p>
          <a:p>
            <a:pPr>
              <a:defRPr/>
            </a:pPr>
            <a:r>
              <a:rPr lang="en-US" sz="2000" dirty="0"/>
              <a:t>Probe 6: What policy did the United States follow after WWII broke out in Europe?</a:t>
            </a:r>
          </a:p>
          <a:p>
            <a:pPr>
              <a:defRPr/>
            </a:pPr>
            <a:r>
              <a:rPr lang="en-US" sz="2000" dirty="0"/>
              <a:t>Probe 7: How did the United States help it’s allies indirectly?</a:t>
            </a:r>
          </a:p>
          <a:p>
            <a:pPr>
              <a:defRPr/>
            </a:pPr>
            <a:r>
              <a:rPr lang="en-US" sz="2000" dirty="0"/>
              <a:t>Probe 8: Why did the United States get involved in WWII?</a:t>
            </a:r>
          </a:p>
          <a:p>
            <a:pPr>
              <a:defRPr/>
            </a:pPr>
            <a:r>
              <a:rPr lang="en-US" sz="2000" dirty="0"/>
              <a:t>Probe 9: Where did Japan attack on Dec. 7, 1941/how many deaths</a:t>
            </a:r>
          </a:p>
          <a:p>
            <a:pPr>
              <a:defRPr/>
            </a:pPr>
            <a:r>
              <a:rPr lang="en-US" sz="2000" dirty="0"/>
              <a:t>Probe 10: What president asked congress to declare war?</a:t>
            </a:r>
          </a:p>
          <a:p>
            <a:pPr>
              <a:defRPr/>
            </a:pPr>
            <a:r>
              <a:rPr lang="en-US" sz="2000" dirty="0"/>
              <a:t>Probe 11: Choice thinking map/:So what/So why</a:t>
            </a:r>
          </a:p>
          <a:p>
            <a:pPr>
              <a:defRPr/>
            </a:pPr>
            <a:r>
              <a:rPr lang="en-US" sz="2000" dirty="0"/>
              <a:t>Probe 12: Independent  5 point refection</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A6901-A9DD-4D9C-A20D-A930344E9367}"/>
              </a:ext>
            </a:extLst>
          </p:cNvPr>
          <p:cNvSpPr>
            <a:spLocks noGrp="1"/>
          </p:cNvSpPr>
          <p:nvPr>
            <p:ph type="title"/>
          </p:nvPr>
        </p:nvSpPr>
        <p:spPr>
          <a:xfrm>
            <a:off x="457200" y="-228600"/>
            <a:ext cx="8229600" cy="838200"/>
          </a:xfrm>
        </p:spPr>
        <p:txBody>
          <a:bodyPr/>
          <a:lstStyle/>
          <a:p>
            <a:pPr>
              <a:defRPr/>
            </a:pPr>
            <a:r>
              <a:rPr lang="en-US" sz="1800" dirty="0"/>
              <a:t>Events leading to WWII</a:t>
            </a:r>
          </a:p>
        </p:txBody>
      </p:sp>
      <p:sp>
        <p:nvSpPr>
          <p:cNvPr id="3" name="Content Placeholder 2">
            <a:extLst>
              <a:ext uri="{FF2B5EF4-FFF2-40B4-BE49-F238E27FC236}">
                <a16:creationId xmlns:a16="http://schemas.microsoft.com/office/drawing/2014/main" id="{90D2FC99-E4BB-4493-85F4-A8553704F638}"/>
              </a:ext>
            </a:extLst>
          </p:cNvPr>
          <p:cNvSpPr>
            <a:spLocks noGrp="1"/>
          </p:cNvSpPr>
          <p:nvPr>
            <p:ph idx="1"/>
          </p:nvPr>
        </p:nvSpPr>
        <p:spPr>
          <a:xfrm>
            <a:off x="457200" y="533400"/>
            <a:ext cx="8229600" cy="6172200"/>
          </a:xfrm>
        </p:spPr>
        <p:txBody>
          <a:bodyPr/>
          <a:lstStyle/>
          <a:p>
            <a:pPr>
              <a:defRPr/>
            </a:pPr>
            <a:r>
              <a:rPr lang="en-US" sz="1800" dirty="0">
                <a:latin typeface="KBScaredStraight" panose="02000603000000000000" pitchFamily="2" charset="0"/>
                <a:ea typeface="KBScaredStraight" panose="02000603000000000000" pitchFamily="2" charset="0"/>
              </a:rPr>
              <a:t>After WWI, Germany’s economic hard times helped the National Socialist (Nazi) Party come to power.</a:t>
            </a:r>
          </a:p>
          <a:p>
            <a:pPr>
              <a:defRPr/>
            </a:pPr>
            <a:r>
              <a:rPr lang="en-US" sz="1800" dirty="0">
                <a:latin typeface="KBScaredStraight" panose="02000603000000000000" pitchFamily="2" charset="0"/>
                <a:ea typeface="KBScaredStraight" panose="02000603000000000000" pitchFamily="2" charset="0"/>
              </a:rPr>
              <a:t>Adolph Hitler becomes the dictator and leader  of Germany and promises to return it’s country to a super power</a:t>
            </a:r>
          </a:p>
          <a:p>
            <a:pPr>
              <a:defRPr/>
            </a:pPr>
            <a:r>
              <a:rPr lang="en-US" sz="1800" dirty="0">
                <a:latin typeface="KBScaredStraight" panose="02000603000000000000" pitchFamily="2" charset="0"/>
                <a:ea typeface="KBScaredStraight" panose="02000603000000000000" pitchFamily="2" charset="0"/>
              </a:rPr>
              <a:t>In 1939, Hitler’s Nazi army invaded Poland – this was the last straw for the Allies.</a:t>
            </a:r>
          </a:p>
          <a:p>
            <a:pPr>
              <a:defRPr/>
            </a:pPr>
            <a:endParaRPr lang="en-US" sz="1800" dirty="0">
              <a:latin typeface="KBScaredStraight" panose="02000603000000000000" pitchFamily="2" charset="0"/>
              <a:ea typeface="KBScaredStraight" panose="02000603000000000000" pitchFamily="2" charset="0"/>
            </a:endParaRPr>
          </a:p>
          <a:p>
            <a:pPr>
              <a:defRPr/>
            </a:pPr>
            <a:r>
              <a:rPr lang="en-US" sz="1800" dirty="0">
                <a:latin typeface="KBScaredStraight" panose="02000603000000000000" pitchFamily="2" charset="0"/>
                <a:ea typeface="KBScaredStraight" panose="02000603000000000000" pitchFamily="2" charset="0"/>
              </a:rPr>
              <a:t>Hitler completely ignored the terms of the Treaty of Versailles that ended WWI</a:t>
            </a:r>
          </a:p>
          <a:p>
            <a:pPr>
              <a:defRPr/>
            </a:pPr>
            <a:r>
              <a:rPr lang="en-US" sz="1800" dirty="0">
                <a:latin typeface="KBScaredStraight" panose="02000603000000000000" pitchFamily="2" charset="0"/>
                <a:ea typeface="KBScaredStraight" panose="02000603000000000000" pitchFamily="2" charset="0"/>
              </a:rPr>
              <a:t>Axis powers begin to flex their muscles through Nationalism and Militarism ( (Germany, Italy, Japan)</a:t>
            </a:r>
          </a:p>
          <a:p>
            <a:pPr>
              <a:defRPr/>
            </a:pPr>
            <a:r>
              <a:rPr lang="en-US" sz="1800" dirty="0">
                <a:latin typeface="KBScaredStraight" panose="02000603000000000000" pitchFamily="2" charset="0"/>
                <a:ea typeface="KBScaredStraight" panose="02000603000000000000" pitchFamily="2" charset="0"/>
              </a:rPr>
              <a:t>When WWII broke out in Europe in 1939, the US followed a policy of neutrality, which meant that they wouldn’t join either the Axis or Allied powers</a:t>
            </a:r>
          </a:p>
          <a:p>
            <a:pPr>
              <a:defRPr/>
            </a:pPr>
            <a:r>
              <a:rPr lang="en-US" sz="1800" dirty="0">
                <a:latin typeface="KBScaredStraight" panose="02000603000000000000" pitchFamily="2" charset="0"/>
                <a:ea typeface="KBScaredStraight" panose="02000603000000000000" pitchFamily="2" charset="0"/>
              </a:rPr>
              <a:t> Even though the US remained neutral in terms of fighting, President Roosevelt and Congress passed the Lend-Lease Act in 1941-supplying weapons and arms for our allies</a:t>
            </a:r>
          </a:p>
          <a:p>
            <a:pPr>
              <a:defRPr/>
            </a:pPr>
            <a:r>
              <a:rPr lang="en-US" sz="1800" dirty="0">
                <a:latin typeface="KBScaredStraight" panose="02000603000000000000" pitchFamily="2" charset="0"/>
                <a:ea typeface="KBScaredStraight" panose="02000603000000000000" pitchFamily="2" charset="0"/>
              </a:rPr>
              <a:t>Everything changed on December 7, 1941, when Japanese airplanes made a surprise attack on the US naval base at Pearl Harbor, Hawaii.</a:t>
            </a:r>
          </a:p>
          <a:p>
            <a:pPr>
              <a:defRPr/>
            </a:pPr>
            <a:r>
              <a:rPr lang="en-US" sz="1800" dirty="0">
                <a:latin typeface="KBScaredStraight" panose="02000603000000000000" pitchFamily="2" charset="0"/>
                <a:ea typeface="KBScaredStraight" panose="02000603000000000000" pitchFamily="2" charset="0"/>
              </a:rPr>
              <a:t>President Roosevelt asked Congress to declare war on Japan President Roosevelt asked Congress to declare war on Japan. </a:t>
            </a:r>
          </a:p>
          <a:p>
            <a:pPr>
              <a:defRPr/>
            </a:pPr>
            <a:endParaRPr lang="en-US" sz="1800" dirty="0">
              <a:latin typeface="KBScaredStraight" panose="02000603000000000000" pitchFamily="2" charset="0"/>
              <a:ea typeface="KBScaredStraight" panose="02000603000000000000" pitchFamily="2" charset="0"/>
            </a:endParaRPr>
          </a:p>
          <a:p>
            <a:pPr>
              <a:defRPr/>
            </a:pPr>
            <a:endParaRPr lang="en-US" sz="1800" dirty="0">
              <a:latin typeface="KBScaredStraight" panose="02000603000000000000" pitchFamily="2" charset="0"/>
              <a:ea typeface="KBScaredStraight" panose="02000603000000000000" pitchFamily="2" charset="0"/>
            </a:endParaRPr>
          </a:p>
          <a:p>
            <a:pPr marL="0" indent="0">
              <a:buFont typeface="Wingdings" panose="05000000000000000000" pitchFamily="2" charset="2"/>
              <a:buNone/>
              <a:defRPr/>
            </a:pPr>
            <a:endParaRPr lang="en-US" sz="1800" dirty="0">
              <a:latin typeface="KBScaredStraight" panose="02000603000000000000" pitchFamily="2" charset="0"/>
              <a:ea typeface="KBScaredStraight" panose="02000603000000000000" pitchFamily="2" charset="0"/>
            </a:endParaRPr>
          </a:p>
          <a:p>
            <a:pPr>
              <a:defRPr/>
            </a:pPr>
            <a:endParaRPr 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2C85-C790-46B0-9464-09386787DE52}"/>
              </a:ext>
            </a:extLst>
          </p:cNvPr>
          <p:cNvSpPr>
            <a:spLocks noGrp="1"/>
          </p:cNvSpPr>
          <p:nvPr>
            <p:ph type="title"/>
          </p:nvPr>
        </p:nvSpPr>
        <p:spPr>
          <a:xfrm>
            <a:off x="457200" y="-381000"/>
            <a:ext cx="8229600" cy="1143000"/>
          </a:xfrm>
        </p:spPr>
        <p:txBody>
          <a:bodyPr/>
          <a:lstStyle/>
          <a:p>
            <a:pPr>
              <a:defRPr/>
            </a:pPr>
            <a:r>
              <a:rPr lang="en-US" sz="1800" dirty="0"/>
              <a:t>Georgia History 1/9/2019</a:t>
            </a:r>
          </a:p>
        </p:txBody>
      </p:sp>
      <p:sp>
        <p:nvSpPr>
          <p:cNvPr id="3" name="Content Placeholder 2">
            <a:extLst>
              <a:ext uri="{FF2B5EF4-FFF2-40B4-BE49-F238E27FC236}">
                <a16:creationId xmlns:a16="http://schemas.microsoft.com/office/drawing/2014/main" id="{4E8EF98D-21C1-4CB7-AA48-0394DC0AE104}"/>
              </a:ext>
            </a:extLst>
          </p:cNvPr>
          <p:cNvSpPr>
            <a:spLocks noGrp="1"/>
          </p:cNvSpPr>
          <p:nvPr>
            <p:ph idx="1"/>
          </p:nvPr>
        </p:nvSpPr>
        <p:spPr>
          <a:xfrm>
            <a:off x="457200" y="346075"/>
            <a:ext cx="8229600" cy="6511925"/>
          </a:xfrm>
        </p:spPr>
        <p:txBody>
          <a:bodyPr/>
          <a:lstStyle/>
          <a:p>
            <a:pPr>
              <a:defRPr/>
            </a:pPr>
            <a:r>
              <a:rPr lang="en-US" sz="2800" b="1" dirty="0"/>
              <a:t>SS8H8 Analyze Georgia’s participation in important events that occurred from World War I through the Great Depression. </a:t>
            </a:r>
            <a:endParaRPr lang="en-US" sz="2800" dirty="0"/>
          </a:p>
          <a:p>
            <a:pPr>
              <a:defRPr/>
            </a:pPr>
            <a:r>
              <a:rPr lang="en-US" sz="2800" dirty="0"/>
              <a:t>a. Describe Georgia’s contributions to World War I. </a:t>
            </a:r>
          </a:p>
          <a:p>
            <a:pPr>
              <a:defRPr/>
            </a:pPr>
            <a:r>
              <a:rPr lang="en-US" sz="2400" dirty="0"/>
              <a:t>Milestone #72</a:t>
            </a:r>
          </a:p>
          <a:p>
            <a:pPr>
              <a:defRPr/>
            </a:pPr>
            <a:r>
              <a:rPr lang="en-US" sz="2400" u="sng" dirty="0"/>
              <a:t>Learning Target: Today, I will be able to better understand how Georgia </a:t>
            </a:r>
            <a:r>
              <a:rPr lang="en-US" sz="2400" u="sng" dirty="0" err="1"/>
              <a:t>contriubuted</a:t>
            </a:r>
            <a:r>
              <a:rPr lang="en-US" sz="2400" u="sng" dirty="0"/>
              <a:t> to WWI by writing my “5”</a:t>
            </a:r>
          </a:p>
          <a:p>
            <a:pPr>
              <a:defRPr/>
            </a:pPr>
            <a:r>
              <a:rPr lang="en-US" sz="2400" u="sng" dirty="0"/>
              <a:t>CHECKING: WW1 THINKING MAP/REFLECTION</a:t>
            </a:r>
          </a:p>
          <a:p>
            <a:pPr>
              <a:defRPr/>
            </a:pPr>
            <a:r>
              <a:rPr lang="en-US" sz="2400" u="sng" dirty="0"/>
              <a:t>Day 2 notes: Causes of WWI</a:t>
            </a:r>
          </a:p>
          <a:p>
            <a:pPr>
              <a:defRPr/>
            </a:pPr>
            <a:r>
              <a:rPr lang="en-US" sz="2400" u="sng" dirty="0"/>
              <a:t>Students complete: 1) 5 point reflection 2) Ga.’s contribution to  WWI thinking map 3) Vocab 4) What I know Thus Far 1-150</a:t>
            </a:r>
          </a:p>
        </p:txBody>
      </p:sp>
    </p:spTree>
  </p:cSld>
  <p:clrMapOvr>
    <a:masterClrMapping/>
  </p:clrMapOvr>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RespondQuestionMaster">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RespondGraphMaster">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Beam</Template>
  <TotalTime>22232</TotalTime>
  <Words>5855</Words>
  <Application>Microsoft Office PowerPoint</Application>
  <PresentationFormat>On-screen Show (4:3)</PresentationFormat>
  <Paragraphs>587</Paragraphs>
  <Slides>83</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83</vt:i4>
      </vt:variant>
    </vt:vector>
  </HeadingPairs>
  <TitlesOfParts>
    <vt:vector size="91" baseType="lpstr">
      <vt:lpstr>Arial</vt:lpstr>
      <vt:lpstr>Calibri</vt:lpstr>
      <vt:lpstr>KBScaredStraight</vt:lpstr>
      <vt:lpstr>KG Second Chances Solid</vt:lpstr>
      <vt:lpstr>Wingdings</vt:lpstr>
      <vt:lpstr>Beam</vt:lpstr>
      <vt:lpstr>iRespondQuestionMaster</vt:lpstr>
      <vt:lpstr>iRespondGraphMaster</vt:lpstr>
      <vt:lpstr>Great Depression</vt:lpstr>
      <vt:lpstr>M.A.I.N: Conflict in Europe</vt:lpstr>
      <vt:lpstr>PowerPoint Presentation</vt:lpstr>
      <vt:lpstr>M.A.I.N: CONFLICT IN EUROPE 1914</vt:lpstr>
      <vt:lpstr>BACKGROUND BUILDING: Answers must be detailed and written in complete sentences. </vt:lpstr>
      <vt:lpstr>PowerPoint Presentation</vt:lpstr>
      <vt:lpstr>PowerPoint Presentation</vt:lpstr>
      <vt:lpstr>REASONS FOR WORLD WAR I </vt:lpstr>
      <vt:lpstr>Georgia History 1/9/2019</vt:lpstr>
      <vt:lpstr>GEORGIA’S CONTRIBUTIONS </vt:lpstr>
      <vt:lpstr>Georgia History 1/30/2020</vt:lpstr>
      <vt:lpstr>Boll Weevil/Georgia Drought</vt:lpstr>
      <vt:lpstr>PowerPoint Presentation</vt:lpstr>
      <vt:lpstr>GEORGIA’S CONTRIBUTIONS </vt:lpstr>
      <vt:lpstr>PowerPoint Presentation</vt:lpstr>
      <vt:lpstr>REASONS FOR WORLD WAR I </vt:lpstr>
      <vt:lpstr>PowerPoint Presentation</vt:lpstr>
      <vt:lpstr>Georgia History Objective: 1/15/19</vt:lpstr>
      <vt:lpstr>PowerPoint Presentation</vt:lpstr>
      <vt:lpstr>PowerPoint Presentation</vt:lpstr>
      <vt:lpstr>Collaborative Research  Pace Drill Due At The End of Class</vt:lpstr>
      <vt:lpstr>1932 picking cotton </vt:lpstr>
      <vt:lpstr>Boll Weevil </vt:lpstr>
      <vt:lpstr>. A) Describe the impact of the boll weevil and drought on Georgia </vt:lpstr>
      <vt:lpstr>Cause and Effect of the: Boll Weevil</vt:lpstr>
      <vt:lpstr>. A) Describe the impact of the boll weevil and drought on Georgia </vt:lpstr>
      <vt:lpstr>. A) Describe the impact of the boll weevil and drought on Georgia </vt:lpstr>
      <vt:lpstr>Collaborative Research  Pace Drill Due At The End of Class</vt:lpstr>
      <vt:lpstr>PowerPoint Presentation</vt:lpstr>
      <vt:lpstr>. A) Describe the impact of the boll weevil and drought on Georgia </vt:lpstr>
      <vt:lpstr>Georgia History 1/18/2019</vt:lpstr>
      <vt:lpstr>PowerPoint Presentation</vt:lpstr>
      <vt:lpstr>Stock Market Crash: The Beginning of The Great Depression </vt:lpstr>
      <vt:lpstr>Events leading up to WWII</vt:lpstr>
      <vt:lpstr>PowerPoint Presentation</vt:lpstr>
      <vt:lpstr>1924 Drought</vt:lpstr>
      <vt:lpstr>Black Tuesday- New York Stock Market Crashed</vt:lpstr>
      <vt:lpstr>Crowds gather and  try to withdrawal their savings from the banks</vt:lpstr>
      <vt:lpstr>Little “Hoovervilles” people lost their homes and had to use any supplies available to build shelter. Herbert Hoover was president when the Depression began. </vt:lpstr>
      <vt:lpstr>Unemployed Men Outside of a Soup Kitchen in Chicago, 1933 </vt:lpstr>
      <vt:lpstr>Collaborative Probing Research Questions: The Great Depression</vt:lpstr>
      <vt:lpstr>PowerPoint Presentation</vt:lpstr>
      <vt:lpstr>Stock Market Crash: The Beginning of The Great Depression </vt:lpstr>
      <vt:lpstr>Group Collaborative Research</vt:lpstr>
      <vt:lpstr>PowerPoint Presentation</vt:lpstr>
      <vt:lpstr>PowerPoint Presentation</vt:lpstr>
      <vt:lpstr>Georgia History 1/22/19</vt:lpstr>
      <vt:lpstr>Georgia History: 1/24/19</vt:lpstr>
      <vt:lpstr>The New Deal Programs</vt:lpstr>
      <vt:lpstr> </vt:lpstr>
      <vt:lpstr>Collaborative Research</vt:lpstr>
      <vt:lpstr>A-B-C DIRECTIONS</vt:lpstr>
      <vt:lpstr>C) Discuss the impact of the political career of Eugene Talmadge</vt:lpstr>
      <vt:lpstr>PowerPoint Presentation</vt:lpstr>
      <vt:lpstr>C) Discuss the impact of the political career of Eugene Talmadge</vt:lpstr>
      <vt:lpstr>PowerPoint Presentation</vt:lpstr>
      <vt:lpstr>Reverse Learning </vt:lpstr>
      <vt:lpstr>Georgia History 3/1/2018</vt:lpstr>
      <vt:lpstr>. D) Discuss the effect of the New Deal in terms of the impact of the Civilian Conservation Corps, Agricultural Adjustment Act, rural electrification, Social Security.</vt:lpstr>
      <vt:lpstr>PowerPoint Presentation</vt:lpstr>
      <vt:lpstr>. D) Discuss the effect of the New Deal in terms of the impact of the Civilian Conservation Corps, Agricultural Adjustment Act, rural electrification, Social Security. </vt:lpstr>
      <vt:lpstr>. D) Discuss the effect of the New Deal in terms of the impact of the Civilian Conservation Corps, Agricultural Adjustment Act, rural electrification, Social Security.</vt:lpstr>
      <vt:lpstr>Checking for Understanding</vt:lpstr>
      <vt:lpstr>PowerPoint Presentation</vt:lpstr>
      <vt:lpstr>1932- Franklin D. Roosevelt is elected president- “promises new deal for the American people” </vt:lpstr>
      <vt:lpstr>CCC Workers Building Telephone Poles </vt:lpstr>
      <vt:lpstr>President Franklin D. Roosevelt talking with Georgia Farmers </vt:lpstr>
      <vt:lpstr>PowerPoint Presentation</vt:lpstr>
      <vt:lpstr>PowerPoint Presentation</vt:lpstr>
      <vt:lpstr>PowerPoint Presentation</vt:lpstr>
      <vt:lpstr>President Roosevelt Signing Social Securities Act (Part of the New Deal Plan) 1935</vt:lpstr>
      <vt:lpstr>GEORGIA ACRONYM REVIEW</vt:lpstr>
      <vt:lpstr>A-B-C DIRECTIONS</vt:lpstr>
      <vt:lpstr>CHECKING FOR UNDERSTANDING</vt:lpstr>
      <vt:lpstr>2/28/2017 Georgia History</vt:lpstr>
      <vt:lpstr>Background building</vt:lpstr>
      <vt:lpstr>Georgia History 1/6/19</vt:lpstr>
      <vt:lpstr>Georgia History 2/15/19</vt:lpstr>
      <vt:lpstr>PowerPoint Presentation</vt:lpstr>
      <vt:lpstr>SS8H9 Describe the role of Georgia in WWII.  a. Describe key events leading up to American involvement in World War II; include the Lend-Lease Act and the bombing of Pearl Harbor.  b. Evaluate the purpose and economic impact of the Bell Bomber Plant, military bases, and the Savannah and Brunswick shipyards.  c. Explain the economic and military contributions of Richard Russell and Carl Vinson. </vt:lpstr>
      <vt:lpstr>Cont’d YESTERDAY’S PROBES</vt:lpstr>
      <vt:lpstr>SS8H9 Describe the role of Georgia in WWII.  a. Describe key events leading up to American involvement in World War II; include the Lend-Lease Act and the bombing of Pearl Harbor </vt:lpstr>
      <vt:lpstr>Events leading to WWII</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Depression</dc:title>
  <dc:creator>install</dc:creator>
  <cp:lastModifiedBy>Shane Petrillo</cp:lastModifiedBy>
  <cp:revision>334</cp:revision>
  <cp:lastPrinted>2020-01-31T14:21:13Z</cp:lastPrinted>
  <dcterms:created xsi:type="dcterms:W3CDTF">2010-03-15T15:26:03Z</dcterms:created>
  <dcterms:modified xsi:type="dcterms:W3CDTF">2020-01-31T18:17:51Z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y fmtid="{D5CDD505-2E9C-101B-9397-08002B2CF9AE}" pid="3" name="ShowPercent">
    <vt:bool>true</vt:bool>
  </property>
  <property fmtid="{D5CDD505-2E9C-101B-9397-08002B2CF9AE}" pid="4" name="KeepGraph">
    <vt:bool>false</vt:bool>
  </property>
  <property fmtid="{D5CDD505-2E9C-101B-9397-08002B2CF9AE}" pid="5" name="AutoReflect">
    <vt:bool>false</vt:bool>
  </property>
</Properties>
</file>