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5" r:id="rId3"/>
    <p:sldId id="851" r:id="rId4"/>
    <p:sldId id="868" r:id="rId5"/>
    <p:sldId id="867" r:id="rId6"/>
    <p:sldId id="357" r:id="rId7"/>
    <p:sldId id="938" r:id="rId8"/>
    <p:sldId id="463" r:id="rId9"/>
    <p:sldId id="864" r:id="rId10"/>
    <p:sldId id="934" r:id="rId11"/>
    <p:sldId id="865" r:id="rId12"/>
    <p:sldId id="933" r:id="rId13"/>
    <p:sldId id="932" r:id="rId14"/>
    <p:sldId id="866" r:id="rId15"/>
    <p:sldId id="871" r:id="rId16"/>
    <p:sldId id="870" r:id="rId17"/>
    <p:sldId id="935" r:id="rId18"/>
    <p:sldId id="852" r:id="rId19"/>
    <p:sldId id="872" r:id="rId20"/>
    <p:sldId id="873" r:id="rId21"/>
    <p:sldId id="857" r:id="rId22"/>
    <p:sldId id="874" r:id="rId23"/>
    <p:sldId id="876" r:id="rId24"/>
    <p:sldId id="875" r:id="rId25"/>
    <p:sldId id="936" r:id="rId26"/>
    <p:sldId id="877" r:id="rId27"/>
    <p:sldId id="878" r:id="rId28"/>
    <p:sldId id="880" r:id="rId29"/>
    <p:sldId id="881" r:id="rId30"/>
    <p:sldId id="882" r:id="rId31"/>
    <p:sldId id="883" r:id="rId32"/>
    <p:sldId id="893" r:id="rId33"/>
    <p:sldId id="879" r:id="rId34"/>
    <p:sldId id="892" r:id="rId35"/>
    <p:sldId id="895" r:id="rId36"/>
    <p:sldId id="896" r:id="rId37"/>
    <p:sldId id="884" r:id="rId38"/>
    <p:sldId id="754" r:id="rId39"/>
    <p:sldId id="897" r:id="rId40"/>
    <p:sldId id="885" r:id="rId41"/>
    <p:sldId id="898" r:id="rId42"/>
    <p:sldId id="887" r:id="rId43"/>
    <p:sldId id="886" r:id="rId44"/>
    <p:sldId id="889" r:id="rId45"/>
    <p:sldId id="890" r:id="rId46"/>
    <p:sldId id="888" r:id="rId47"/>
    <p:sldId id="937" r:id="rId48"/>
    <p:sldId id="855" r:id="rId49"/>
    <p:sldId id="899" r:id="rId50"/>
    <p:sldId id="901" r:id="rId51"/>
    <p:sldId id="900" r:id="rId52"/>
    <p:sldId id="891" r:id="rId53"/>
    <p:sldId id="902" r:id="rId54"/>
    <p:sldId id="903" r:id="rId55"/>
    <p:sldId id="904" r:id="rId56"/>
    <p:sldId id="905" r:id="rId57"/>
    <p:sldId id="906" r:id="rId58"/>
    <p:sldId id="908" r:id="rId59"/>
    <p:sldId id="910" r:id="rId60"/>
    <p:sldId id="913" r:id="rId61"/>
    <p:sldId id="911" r:id="rId62"/>
    <p:sldId id="912" r:id="rId63"/>
    <p:sldId id="916" r:id="rId64"/>
    <p:sldId id="917" r:id="rId65"/>
    <p:sldId id="915" r:id="rId66"/>
    <p:sldId id="918" r:id="rId67"/>
    <p:sldId id="919" r:id="rId68"/>
    <p:sldId id="907" r:id="rId69"/>
    <p:sldId id="853" r:id="rId70"/>
    <p:sldId id="858" r:id="rId71"/>
    <p:sldId id="921" r:id="rId72"/>
    <p:sldId id="923" r:id="rId73"/>
    <p:sldId id="924" r:id="rId74"/>
    <p:sldId id="920" r:id="rId75"/>
    <p:sldId id="859" r:id="rId76"/>
    <p:sldId id="922" r:id="rId77"/>
    <p:sldId id="854" r:id="rId78"/>
    <p:sldId id="860" r:id="rId79"/>
    <p:sldId id="861" r:id="rId80"/>
    <p:sldId id="925" r:id="rId81"/>
    <p:sldId id="929" r:id="rId82"/>
    <p:sldId id="930" r:id="rId83"/>
    <p:sldId id="926" r:id="rId84"/>
    <p:sldId id="914" r:id="rId85"/>
    <p:sldId id="927" r:id="rId86"/>
    <p:sldId id="928" r:id="rId87"/>
    <p:sldId id="931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843C-1320-4A37-90E0-1ACC76BEB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039B4-5789-46C5-A12B-759DAF5D1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DE462-F525-4A47-8545-B80C64E6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2BC6-37DD-4E72-B840-D66240F454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FE95E-5ACC-43E8-8EA5-D1325E01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8E198-AAFC-4418-919B-F2204114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33D8-CB54-4F54-A113-08C1917D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4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630F-DA96-49E9-AAD2-6C3DDD49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780A2-1815-47D7-96EB-451F5BF98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75ADD-D266-449C-8430-C730011D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2BC6-37DD-4E72-B840-D66240F454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C95A4-78A5-47C5-8727-022A34CB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78C1D-DB5C-4533-AA50-8C613DEC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33D8-CB54-4F54-A113-08C1917D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43F65A-36C8-4091-BC3A-8BC217EAA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D99B6-0979-4377-88BD-C3BC91ED6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4FB0F-8DDE-4140-9C34-725D70CB0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2BC6-37DD-4E72-B840-D66240F454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DBB5-207C-4267-9A3D-9AACD8F4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0B6BF-88D2-4D21-B082-5F085BA7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33D8-CB54-4F54-A113-08C1917D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8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031F-984C-4EBB-A7C0-E953C4B7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84853-C743-492A-92C8-B43A68B24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6666F-0EB0-4FD5-9CC2-FB57BBD9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2BC6-37DD-4E72-B840-D66240F454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64327-7E9E-431D-B661-0571516B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94258-18DC-47A6-ABEE-0616B477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33D8-CB54-4F54-A113-08C1917D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D101-975A-4029-A483-24C9F1D3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DC4E3-48B3-4818-A468-44FD19E57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0652-4BD6-42EB-803C-0005F4F6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2BC6-37DD-4E72-B840-D66240F454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E48C7-7066-43E8-A391-F1ED78B0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45DD4-5B66-4E72-9317-E7C67E12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33D8-CB54-4F54-A113-08C1917D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6FC1-5CC0-4A30-834A-B9C99213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1798F-EABA-4828-AE48-62F112CB6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5C30B-9912-4EF2-9247-F0FC7B722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68624-0207-46E5-9EDA-1E686CC1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2BC6-37DD-4E72-B840-D66240F454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EC293-1180-4522-8209-FD7095F11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35883-DD4D-45C4-9323-0A5E9111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33D8-CB54-4F54-A113-08C1917D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011E-F6F8-43FC-8B0A-94753262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8078C-8018-444B-86AB-39823A539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26017-43B1-4E8F-BD55-C36C99DBE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C4488-117C-491A-9037-1DEE34723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33B9E-3F65-4837-9A92-D0495CB53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75B4F8-73D4-4339-AB48-C25DFB31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2BC6-37DD-4E72-B840-D66240F454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3FEEF-BF10-4CC7-8400-DD92DBD2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42CF5-DABE-4BAD-B37F-E60339BF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33D8-CB54-4F54-A113-08C1917D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5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F8BA-57BB-4568-8759-9CD2D8C8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A8FD4-B84D-48AF-A0DB-3A2C9BCD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2BC6-37DD-4E72-B840-D66240F454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7CBEA-78D2-42F0-9494-C274871A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A0D2B-2BAD-40CE-9A06-A35B683E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33D8-CB54-4F54-A113-08C1917D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0451C-868C-48D2-976E-A5530BF5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2BC6-37DD-4E72-B840-D66240F454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FD1B7-2005-4FDF-9FAC-EE1C4AB6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1C67D-202C-4F31-97E6-334C696B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33D8-CB54-4F54-A113-08C1917D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B7A7-A56C-45FA-B1CC-780F71C8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63D0-152D-471C-A7F9-2FBD8F7BF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187DF-A1D1-40DE-B280-2D6663B56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47F79-26D5-452C-9542-5F0169FD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2BC6-37DD-4E72-B840-D66240F454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46EE1-2785-420D-8C02-703D7D9F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FE25F-E5A1-4C74-9B7B-AF4EE393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33D8-CB54-4F54-A113-08C1917D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5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CECF-9D29-4EF9-A1C7-7FDA54F1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B4965-D434-41EB-AEDF-5F0616ED5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AB323-300F-472D-A9CD-B54351336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D8A27-C5DB-4040-BE53-9CAA8021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2BC6-37DD-4E72-B840-D66240F454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70EF3-FB74-4A6B-9DED-606D0A24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3F2D1-F2CF-4147-B2E9-36EC7C65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33D8-CB54-4F54-A113-08C1917D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8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D1382F-39D2-4283-B1A4-38A1797D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DECB5-58A5-40A2-80C2-8C8B4791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D9B23-8E38-4D26-9DF7-ABA608EA9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E2BC6-37DD-4E72-B840-D66240F454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BFAF7-2BCC-4031-94F0-AB99A3580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B3600-FDD3-4B42-8DE2-6A097AF37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33D8-CB54-4F54-A113-08C1917D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21F5-9789-463F-BDB6-E04DB4E75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EB301-EBBC-4FB2-94F9-727B79EB35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3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843" name="TextBox 7">
            <a:extLst>
              <a:ext uri="{FF2B5EF4-FFF2-40B4-BE49-F238E27FC236}">
                <a16:creationId xmlns:a16="http://schemas.microsoft.com/office/drawing/2014/main" id="{C5CBFFE3-D0E1-4A82-AB9F-819D0F47E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35844" name="TextBox 9">
            <a:extLst>
              <a:ext uri="{FF2B5EF4-FFF2-40B4-BE49-F238E27FC236}">
                <a16:creationId xmlns:a16="http://schemas.microsoft.com/office/drawing/2014/main" id="{5683194A-B0FA-4529-91BB-1E0EB8E51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58751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Wagonloads of Cotton in Statesboro</a:t>
            </a:r>
          </a:p>
        </p:txBody>
      </p:sp>
      <p:pic>
        <p:nvPicPr>
          <p:cNvPr id="3" name="Picture 2" descr="An old photo of a horse drawn carriage&#10;&#10;Description automatically generated">
            <a:extLst>
              <a:ext uri="{FF2B5EF4-FFF2-40B4-BE49-F238E27FC236}">
                <a16:creationId xmlns:a16="http://schemas.microsoft.com/office/drawing/2014/main" id="{65B97002-779B-4494-8FEF-5059CE0D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89025"/>
            <a:ext cx="7315200" cy="54927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486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Georgia’s textile mills manufactured fabric that was used to make clothing, blankets, and bandages for soldiers.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Throughout the war, fabric was in high demand for military purposes, so more textiles mills were built throughout Georgia.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36869" name="TextBox 7">
            <a:extLst>
              <a:ext uri="{FF2B5EF4-FFF2-40B4-BE49-F238E27FC236}">
                <a16:creationId xmlns:a16="http://schemas.microsoft.com/office/drawing/2014/main" id="{EF0548E7-108D-4561-8F0F-EE3283D45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Textiles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91" name="TextBox 7">
            <a:extLst>
              <a:ext uri="{FF2B5EF4-FFF2-40B4-BE49-F238E27FC236}">
                <a16:creationId xmlns:a16="http://schemas.microsoft.com/office/drawing/2014/main" id="{A962C8C8-BB08-41E9-AC74-2E1B8271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37892" name="TextBox 9">
            <a:extLst>
              <a:ext uri="{FF2B5EF4-FFF2-40B4-BE49-F238E27FC236}">
                <a16:creationId xmlns:a16="http://schemas.microsoft.com/office/drawing/2014/main" id="{08FEE6A6-8E3D-4251-B99F-13098246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58751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Crown Cotton Mill in Dalton – 1920s</a:t>
            </a:r>
          </a:p>
        </p:txBody>
      </p:sp>
      <p:pic>
        <p:nvPicPr>
          <p:cNvPr id="4" name="Picture 3" descr="A black and white photo of a factory&#10;&#10;Description automatically generated">
            <a:extLst>
              <a:ext uri="{FF2B5EF4-FFF2-40B4-BE49-F238E27FC236}">
                <a16:creationId xmlns:a16="http://schemas.microsoft.com/office/drawing/2014/main" id="{4CB5750D-9C7D-48AC-A799-7443B3706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901700"/>
            <a:ext cx="7620000" cy="5715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915" name="TextBox 7">
            <a:extLst>
              <a:ext uri="{FF2B5EF4-FFF2-40B4-BE49-F238E27FC236}">
                <a16:creationId xmlns:a16="http://schemas.microsoft.com/office/drawing/2014/main" id="{22A1E05F-5A72-4EA4-8853-5C3F3008B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38916" name="TextBox 9">
            <a:extLst>
              <a:ext uri="{FF2B5EF4-FFF2-40B4-BE49-F238E27FC236}">
                <a16:creationId xmlns:a16="http://schemas.microsoft.com/office/drawing/2014/main" id="{A4EC146F-3C54-4941-B84F-39AE71B08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58751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Hosiery Mill in Union Point Produces Socks. </a:t>
            </a:r>
          </a:p>
        </p:txBody>
      </p: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0C30442D-DA46-4A07-BAE9-10520ECD4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87413"/>
            <a:ext cx="7620000" cy="5715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9940" name="TextBox 1">
            <a:extLst>
              <a:ext uri="{FF2B5EF4-FFF2-40B4-BE49-F238E27FC236}">
                <a16:creationId xmlns:a16="http://schemas.microsoft.com/office/drawing/2014/main" id="{E4741C1E-F45F-480C-9E1A-4C2ED18F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7951"/>
            <a:ext cx="7620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>
                <a:latin typeface="KG First Time In Forever" pitchFamily="2" charset="0"/>
                <a:ea typeface="KBScaredStraight"/>
                <a:cs typeface="KBScaredStraight"/>
              </a:rPr>
              <a:t>There was an increased demand for food production during the war as soldiers overseas needed food supplies.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800">
              <a:latin typeface="KG First Time In Forever" pitchFamily="2" charset="0"/>
              <a:ea typeface="KBScaredStraight"/>
              <a:cs typeface="KBScaredStraigh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>
                <a:latin typeface="KG First Time In Forever" pitchFamily="2" charset="0"/>
                <a:ea typeface="KBScaredStraight"/>
                <a:cs typeface="KBScaredStraight"/>
              </a:rPr>
              <a:t>Georgia’s cotton farmers began to grow huge quantities of fruit and vegetables.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800">
              <a:latin typeface="KG First Time In Forever" pitchFamily="2" charset="0"/>
              <a:ea typeface="KBScaredStraight"/>
              <a:cs typeface="KBScaredStraigh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>
                <a:latin typeface="KG First Time In Forever" pitchFamily="2" charset="0"/>
                <a:ea typeface="KBScaredStraight"/>
                <a:cs typeface="KBScaredStraight"/>
              </a:rPr>
              <a:t>Food products like peaches and sweet potatoes were canned in newly built canning factories across the state.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800">
              <a:latin typeface="KG First Time In Forever" pitchFamily="2" charset="0"/>
              <a:ea typeface="KBScaredStraight"/>
              <a:cs typeface="KBScaredStraigh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>
                <a:latin typeface="KG First Time In Forever" pitchFamily="2" charset="0"/>
                <a:ea typeface="KBScaredStraight"/>
                <a:cs typeface="KBScaredStraight"/>
              </a:rPr>
              <a:t>Meat was also processed in Georgia’s meat packing factories before being sent overseas. </a:t>
            </a:r>
            <a:endParaRPr lang="en-US" altLang="en-US" sz="2000">
              <a:latin typeface="Lucida Grande"/>
            </a:endParaRPr>
          </a:p>
        </p:txBody>
      </p:sp>
      <p:sp>
        <p:nvSpPr>
          <p:cNvPr id="39941" name="TextBox 7">
            <a:extLst>
              <a:ext uri="{FF2B5EF4-FFF2-40B4-BE49-F238E27FC236}">
                <a16:creationId xmlns:a16="http://schemas.microsoft.com/office/drawing/2014/main" id="{457F3F52-BB4F-46C0-AF3B-B36A1847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Agriculture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964" name="TextBox 1">
            <a:extLst>
              <a:ext uri="{FF2B5EF4-FFF2-40B4-BE49-F238E27FC236}">
                <a16:creationId xmlns:a16="http://schemas.microsoft.com/office/drawing/2014/main" id="{3F5C6421-738E-4F16-B632-5C51C88E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7951"/>
            <a:ext cx="76200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latin typeface="KG First Time In Forever" pitchFamily="2" charset="0"/>
                <a:ea typeface="KBScaredStraight"/>
                <a:cs typeface="KBScaredStraight"/>
              </a:rPr>
              <a:t>During the war, much of the consumer goods were limited to only what was necessary for survival. 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KG First Time In Forever" pitchFamily="2" charset="0"/>
              <a:ea typeface="KBScaredStraight"/>
              <a:cs typeface="KBScaredStraight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00000"/>
                </a:solidFill>
                <a:latin typeface="KG First Time In Forever" pitchFamily="2" charset="0"/>
                <a:ea typeface="KBScaredStraight"/>
                <a:cs typeface="KBScaredStraight"/>
              </a:rPr>
              <a:t>The government put wartime rationing on everything from sugar, coffee, meat, butter, shoes, to gasoline.</a:t>
            </a:r>
          </a:p>
          <a:p>
            <a:pPr>
              <a:spcBef>
                <a:spcPct val="0"/>
              </a:spcBef>
            </a:pPr>
            <a:endParaRPr lang="en-US" altLang="en-US" sz="2800">
              <a:solidFill>
                <a:srgbClr val="000000"/>
              </a:solidFill>
              <a:latin typeface="KG First Time In Forever" pitchFamily="2" charset="0"/>
              <a:ea typeface="KBScaredStraight"/>
              <a:cs typeface="KBScaredStraight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00000"/>
                </a:solidFill>
                <a:latin typeface="KG First Time In Forever" pitchFamily="2" charset="0"/>
                <a:ea typeface="KBScaredStraight"/>
                <a:cs typeface="KBScaredStraight"/>
              </a:rPr>
              <a:t>Many people started their own “victory gardens” in order to have fresh fruit and vegetables to eat at home, while saving canned foods to ship to soldiers overseas.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KG First Time In Forever" pitchFamily="2" charset="0"/>
              <a:ea typeface="KBScaredStraight"/>
              <a:cs typeface="KBScaredStraight"/>
            </a:endParaRPr>
          </a:p>
        </p:txBody>
      </p:sp>
      <p:sp>
        <p:nvSpPr>
          <p:cNvPr id="40965" name="TextBox 7">
            <a:extLst>
              <a:ext uri="{FF2B5EF4-FFF2-40B4-BE49-F238E27FC236}">
                <a16:creationId xmlns:a16="http://schemas.microsoft.com/office/drawing/2014/main" id="{48FBFFF2-1519-4E1D-9BA7-4D318B15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098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Rationing</a:t>
            </a:r>
            <a:endParaRPr lang="en-US" sz="60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87" name="TextBox 7">
            <a:extLst>
              <a:ext uri="{FF2B5EF4-FFF2-40B4-BE49-F238E27FC236}">
                <a16:creationId xmlns:a16="http://schemas.microsoft.com/office/drawing/2014/main" id="{19538919-69A8-4ADC-B374-55A7241E2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23673-A01A-4763-8C17-7A3EAB75F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7975"/>
            <a:ext cx="8229600" cy="62420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011" name="TextBox 7">
            <a:extLst>
              <a:ext uri="{FF2B5EF4-FFF2-40B4-BE49-F238E27FC236}">
                <a16:creationId xmlns:a16="http://schemas.microsoft.com/office/drawing/2014/main" id="{8E3D5E30-8953-4E9E-9423-0713061EE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43012" name="TextBox 9">
            <a:extLst>
              <a:ext uri="{FF2B5EF4-FFF2-40B4-BE49-F238E27FC236}">
                <a16:creationId xmlns:a16="http://schemas.microsoft.com/office/drawing/2014/main" id="{814C4BB1-0291-41A3-9501-12BFADBF2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58751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Victory Garden in Downtown Atlanta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630F6E-E6DA-4A6B-BE75-24599B4BA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1042989"/>
            <a:ext cx="6832600" cy="557688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875117-E172-4C85-8075-1A7F624A3622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BE6C48-0652-4586-9DB5-BE1CF225ADEE}"/>
              </a:ext>
            </a:extLst>
          </p:cNvPr>
          <p:cNvSpPr/>
          <p:nvPr/>
        </p:nvSpPr>
        <p:spPr>
          <a:xfrm>
            <a:off x="2209800" y="549275"/>
            <a:ext cx="7772400" cy="575945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029F34-87AA-4499-8E55-3D6615A609FA}"/>
              </a:ext>
            </a:extLst>
          </p:cNvPr>
          <p:cNvSpPr/>
          <p:nvPr/>
        </p:nvSpPr>
        <p:spPr>
          <a:xfrm>
            <a:off x="2368550" y="685800"/>
            <a:ext cx="7512050" cy="5486400"/>
          </a:xfrm>
          <a:prstGeom prst="ellipse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4037" name="TextBox 8">
            <a:extLst>
              <a:ext uri="{FF2B5EF4-FFF2-40B4-BE49-F238E27FC236}">
                <a16:creationId xmlns:a16="http://schemas.microsoft.com/office/drawing/2014/main" id="{5E161BB0-CCC5-47EC-AEB4-87BDAD048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97B070-4234-4675-9D4B-D0483F5FB722}"/>
              </a:ext>
            </a:extLst>
          </p:cNvPr>
          <p:cNvSpPr/>
          <p:nvPr/>
        </p:nvSpPr>
        <p:spPr>
          <a:xfrm>
            <a:off x="3292390" y="2846306"/>
            <a:ext cx="5514587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anose="020B0600070205080204" pitchFamily="34" charset="-128"/>
              </a:rPr>
              <a:t>GREAT</a:t>
            </a:r>
            <a:b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anose="020B0600070205080204" pitchFamily="34" charset="-128"/>
              </a:rPr>
            </a:br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anose="020B0600070205080204" pitchFamily="34" charset="-128"/>
              </a:rPr>
              <a:t>DEPRESSION</a:t>
            </a:r>
          </a:p>
        </p:txBody>
      </p:sp>
      <p:sp>
        <p:nvSpPr>
          <p:cNvPr id="44039" name="TextBox 11">
            <a:extLst>
              <a:ext uri="{FF2B5EF4-FFF2-40B4-BE49-F238E27FC236}">
                <a16:creationId xmlns:a16="http://schemas.microsoft.com/office/drawing/2014/main" id="{123DC6D9-2C86-4889-BB8D-E10E039B0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1090614"/>
            <a:ext cx="64897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KG Eyes Wide Open" pitchFamily="2" charset="0"/>
                <a:ea typeface="KBScaredStraight"/>
                <a:cs typeface="KBScaredStraight"/>
              </a:rPr>
              <a:t>Economic Factors Leading to the</a:t>
            </a:r>
          </a:p>
        </p:txBody>
      </p:sp>
      <p:sp>
        <p:nvSpPr>
          <p:cNvPr id="44040" name="TextBox 10">
            <a:extLst>
              <a:ext uri="{FF2B5EF4-FFF2-40B4-BE49-F238E27FC236}">
                <a16:creationId xmlns:a16="http://schemas.microsoft.com/office/drawing/2014/main" id="{6881EA2A-75F0-4096-AC67-55F70E83D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5494338"/>
            <a:ext cx="618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KG Payphone" pitchFamily="2" charset="0"/>
              </a:rPr>
              <a:t>SS8H8b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WWI, many people enjoyed good economic times.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Increased industrialization left many Americans wealthy.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farmers, like the majority of Georgians, still faced many challenges.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45061" name="TextBox 7">
            <a:extLst>
              <a:ext uri="{FF2B5EF4-FFF2-40B4-BE49-F238E27FC236}">
                <a16:creationId xmlns:a16="http://schemas.microsoft.com/office/drawing/2014/main" id="{B05BD804-CCE6-47AD-B283-DEB6AF267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After the War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B57B0C-EA0E-4A14-8F51-3685171F4856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801394-D25C-4D88-9653-890166E9C7AF}"/>
              </a:ext>
            </a:extLst>
          </p:cNvPr>
          <p:cNvSpPr/>
          <p:nvPr/>
        </p:nvSpPr>
        <p:spPr>
          <a:xfrm>
            <a:off x="2209800" y="549275"/>
            <a:ext cx="7772400" cy="5759450"/>
          </a:xfrm>
          <a:prstGeom prst="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696C40-7298-40F7-87A2-9A3D74E22CDB}"/>
              </a:ext>
            </a:extLst>
          </p:cNvPr>
          <p:cNvSpPr/>
          <p:nvPr/>
        </p:nvSpPr>
        <p:spPr>
          <a:xfrm>
            <a:off x="2368550" y="685800"/>
            <a:ext cx="7512050" cy="54864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653" name="TextBox 8">
            <a:extLst>
              <a:ext uri="{FF2B5EF4-FFF2-40B4-BE49-F238E27FC236}">
                <a16:creationId xmlns:a16="http://schemas.microsoft.com/office/drawing/2014/main" id="{2DAA6033-7B0C-43A7-9A3D-66FD0B2AF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27654" name="TextBox 11">
            <a:extLst>
              <a:ext uri="{FF2B5EF4-FFF2-40B4-BE49-F238E27FC236}">
                <a16:creationId xmlns:a16="http://schemas.microsoft.com/office/drawing/2014/main" id="{B0451F9F-6C98-443C-ACD3-8B7B16095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30238"/>
            <a:ext cx="75120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>
                <a:latin typeface="KG Eyes Wide Open" pitchFamily="2" charset="0"/>
                <a:ea typeface="KBScaredStraight"/>
                <a:cs typeface="KBScaredStraight"/>
              </a:rPr>
              <a:t>World War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>
                <a:latin typeface="KG Eyes Wide Open" pitchFamily="2" charset="0"/>
                <a:ea typeface="KBScaredStraight"/>
                <a:cs typeface="KBScaredStraight"/>
              </a:rPr>
              <a:t>through the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A3665-CFF3-47C7-A291-72A1BA980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1" y="5245100"/>
            <a:ext cx="1463675" cy="1462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8DD2BD-DE73-4C59-A4FA-DEC6015822AC}"/>
              </a:ext>
            </a:extLst>
          </p:cNvPr>
          <p:cNvSpPr/>
          <p:nvPr/>
        </p:nvSpPr>
        <p:spPr>
          <a:xfrm>
            <a:off x="2209800" y="2618640"/>
            <a:ext cx="7904870" cy="302390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anose="020B0600070205080204" pitchFamily="34" charset="-128"/>
              </a:rPr>
              <a:t>GREAT</a:t>
            </a:r>
          </a:p>
          <a:p>
            <a:pPr algn="ctr">
              <a:defRPr/>
            </a:pPr>
            <a:r>
              <a:rPr lang="en-US" sz="96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anose="020B0600070205080204" pitchFamily="34" charset="-128"/>
              </a:rPr>
              <a:t>DEPRESSION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584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addition to calling for more industry in Georgia, agriculture experts and New South businessmen urged farmers to diversify their crops.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Georgia’s farmers relied heavily on cotton and refused to take the advice.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kept growing cotton (and only cotton) because it was the most profitable.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46085" name="TextBox 7">
            <a:extLst>
              <a:ext uri="{FF2B5EF4-FFF2-40B4-BE49-F238E27FC236}">
                <a16:creationId xmlns:a16="http://schemas.microsoft.com/office/drawing/2014/main" id="{113779BD-CE9A-45F6-8F46-AE0F10061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Diversify</a:t>
            </a:r>
            <a:endParaRPr lang="en-US" sz="80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107" name="TextBox 7">
            <a:extLst>
              <a:ext uri="{FF2B5EF4-FFF2-40B4-BE49-F238E27FC236}">
                <a16:creationId xmlns:a16="http://schemas.microsoft.com/office/drawing/2014/main" id="{2052FA5F-3956-4839-9049-FC922D87C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47108" name="TextBox 9">
            <a:extLst>
              <a:ext uri="{FF2B5EF4-FFF2-40B4-BE49-F238E27FC236}">
                <a16:creationId xmlns:a16="http://schemas.microsoft.com/office/drawing/2014/main" id="{9F8BF9CF-420F-444A-BB6A-F690B737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58751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Picking Cotton near Marietta – 1930s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36C45-E994-42D1-864A-1B14ABD26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1008063"/>
            <a:ext cx="7315200" cy="557371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tiny, destructive insect known as a boll weevil made its way north from Mexico and reached Georgia’s farms in 1915.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boll weevil was devastating to the South because it laid its eggs in cotton plants and the larvae destroyed the cotton bolls.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48133" name="TextBox 7">
            <a:extLst>
              <a:ext uri="{FF2B5EF4-FFF2-40B4-BE49-F238E27FC236}">
                <a16:creationId xmlns:a16="http://schemas.microsoft.com/office/drawing/2014/main" id="{BECA3FCD-D86A-4DB0-8151-4F372CE9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Boll Weevil</a:t>
            </a:r>
            <a:endParaRPr lang="en-US" sz="80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155" name="TextBox 7">
            <a:extLst>
              <a:ext uri="{FF2B5EF4-FFF2-40B4-BE49-F238E27FC236}">
                <a16:creationId xmlns:a16="http://schemas.microsoft.com/office/drawing/2014/main" id="{97604C54-BC02-48B5-B2C2-83A5E8A47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49156" name="TextBox 9">
            <a:extLst>
              <a:ext uri="{FF2B5EF4-FFF2-40B4-BE49-F238E27FC236}">
                <a16:creationId xmlns:a16="http://schemas.microsoft.com/office/drawing/2014/main" id="{F41E4FEB-93F8-4E3B-B142-2B5B867EF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58751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Boll Weevil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30E91-0D96-46FD-9039-407AE82A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963613"/>
            <a:ext cx="756285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1920s, many Georgia farmers had lost their crops, money, and their land due to the insects’ destruction.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total cotton crop dropped from 1.75 million bales a year to 588,000 in 1923.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Georgia’s cotton farmers were devasted, cotton was no longer “king”, and the destruction of the cotton crop forced farmers to finally diversify.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50181" name="TextBox 7">
            <a:extLst>
              <a:ext uri="{FF2B5EF4-FFF2-40B4-BE49-F238E27FC236}">
                <a16:creationId xmlns:a16="http://schemas.microsoft.com/office/drawing/2014/main" id="{9D156B1F-74E3-49C5-96AF-8E614044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Destruction</a:t>
            </a:r>
            <a:endParaRPr lang="en-US" sz="80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03" name="TextBox 7">
            <a:extLst>
              <a:ext uri="{FF2B5EF4-FFF2-40B4-BE49-F238E27FC236}">
                <a16:creationId xmlns:a16="http://schemas.microsoft.com/office/drawing/2014/main" id="{EE01CE5D-7F85-4837-9120-7F3C62388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51204" name="TextBox 9">
            <a:extLst>
              <a:ext uri="{FF2B5EF4-FFF2-40B4-BE49-F238E27FC236}">
                <a16:creationId xmlns:a16="http://schemas.microsoft.com/office/drawing/2014/main" id="{7183CD2D-2C3B-485E-B4B3-91A39223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2052638"/>
            <a:ext cx="548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Boll Weevil Destruction</a:t>
            </a:r>
          </a:p>
        </p:txBody>
      </p:sp>
      <p:pic>
        <p:nvPicPr>
          <p:cNvPr id="3" name="Picture 2" descr="A field of grass&#10;&#10;Description automatically generated">
            <a:extLst>
              <a:ext uri="{FF2B5EF4-FFF2-40B4-BE49-F238E27FC236}">
                <a16:creationId xmlns:a16="http://schemas.microsoft.com/office/drawing/2014/main" id="{B71B9716-A564-4081-A260-D4509BD7E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38" y="2733676"/>
            <a:ext cx="5486400" cy="39719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tree covered in snow&#10;&#10;Description automatically generated">
            <a:extLst>
              <a:ext uri="{FF2B5EF4-FFF2-40B4-BE49-F238E27FC236}">
                <a16:creationId xmlns:a16="http://schemas.microsoft.com/office/drawing/2014/main" id="{16997FA6-96AC-426B-995A-637578F66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3475038" cy="23129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07" name="TextBox 9">
            <a:extLst>
              <a:ext uri="{FF2B5EF4-FFF2-40B4-BE49-F238E27FC236}">
                <a16:creationId xmlns:a16="http://schemas.microsoft.com/office/drawing/2014/main" id="{01E9E66A-67AE-4356-8F6A-3AFF29E23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09838"/>
            <a:ext cx="354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Healthy Cotton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severe drought soon followed the boll weevil catastrophe from 1924 to 1927.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1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Without enough rain, farmers could not grow as much as they normally did.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1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latin typeface="KG First Time In Forever" panose="02000506000000020003" pitchFamily="2" charset="0"/>
                <a:ea typeface="MRF Lemonberry Sans" panose="02000603000000000000" pitchFamily="2" charset="0"/>
              </a:rPr>
              <a:t>With the damage caused by the boll weevil and the droughts, Georgia began to suffer from a depression long before the rest of the United States.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52229" name="TextBox 7">
            <a:extLst>
              <a:ext uri="{FF2B5EF4-FFF2-40B4-BE49-F238E27FC236}">
                <a16:creationId xmlns:a16="http://schemas.microsoft.com/office/drawing/2014/main" id="{28ADCF1E-ED7E-42BC-9A3C-C8330087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Drought</a:t>
            </a:r>
            <a:endParaRPr lang="en-US" sz="80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251" name="TextBox 7">
            <a:extLst>
              <a:ext uri="{FF2B5EF4-FFF2-40B4-BE49-F238E27FC236}">
                <a16:creationId xmlns:a16="http://schemas.microsoft.com/office/drawing/2014/main" id="{2B03B134-3182-4EC9-8D4D-E5512D6A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B1CA8-C12C-46EB-9676-430A0D42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31800"/>
            <a:ext cx="8229600" cy="61404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275" name="TextBox 7">
            <a:extLst>
              <a:ext uri="{FF2B5EF4-FFF2-40B4-BE49-F238E27FC236}">
                <a16:creationId xmlns:a16="http://schemas.microsoft.com/office/drawing/2014/main" id="{D8476877-BAB3-4EFA-BA6E-C2F6EC97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36A7A-93F5-4EF4-8448-4AE41D433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4063" r="3844" b="4897"/>
          <a:stretch/>
        </p:blipFill>
        <p:spPr>
          <a:xfrm>
            <a:off x="2446338" y="1255714"/>
            <a:ext cx="7315200" cy="532923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277" name="TextBox 9">
            <a:extLst>
              <a:ext uri="{FF2B5EF4-FFF2-40B4-BE49-F238E27FC236}">
                <a16:creationId xmlns:a16="http://schemas.microsoft.com/office/drawing/2014/main" id="{AF04E94B-1F02-4D6C-8F75-599DB64E5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76200"/>
            <a:ext cx="9067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The severe drought led to soil erosion across Georgia.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latin typeface="KG First Time In Forever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Both the boll weevil and the drought had a severe impact on Georgia’s agriculture and led to many changes in the state.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Cotton no longer became Georgia’s primary agricultural product, and farmers produced other goods including peaches, peanuts, and pecans.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tobacco soon became one of Georgia’s most vital crops.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55301" name="TextBox 7">
            <a:extLst>
              <a:ext uri="{FF2B5EF4-FFF2-40B4-BE49-F238E27FC236}">
                <a16:creationId xmlns:a16="http://schemas.microsoft.com/office/drawing/2014/main" id="{AF0B87FE-42E1-4A29-9279-91CEB4048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Changes</a:t>
            </a:r>
            <a:endParaRPr lang="en-US" sz="80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875117-E172-4C85-8075-1A7F624A3622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27337F-2ACE-4508-B685-60AE80277758}"/>
              </a:ext>
            </a:extLst>
          </p:cNvPr>
          <p:cNvSpPr/>
          <p:nvPr/>
        </p:nvSpPr>
        <p:spPr>
          <a:xfrm>
            <a:off x="2209800" y="549275"/>
            <a:ext cx="7772400" cy="575945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4C61E1-369D-459B-AD4B-38F13618B025}"/>
              </a:ext>
            </a:extLst>
          </p:cNvPr>
          <p:cNvSpPr/>
          <p:nvPr/>
        </p:nvSpPr>
        <p:spPr>
          <a:xfrm>
            <a:off x="2368550" y="685800"/>
            <a:ext cx="7512050" cy="5486400"/>
          </a:xfrm>
          <a:prstGeom prst="ellipse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8677" name="TextBox 8">
            <a:extLst>
              <a:ext uri="{FF2B5EF4-FFF2-40B4-BE49-F238E27FC236}">
                <a16:creationId xmlns:a16="http://schemas.microsoft.com/office/drawing/2014/main" id="{C81B2EB3-8144-47CB-B690-2D2DBC4CC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628CF-26DD-4F0B-978C-B688CA6C3FC2}"/>
              </a:ext>
            </a:extLst>
          </p:cNvPr>
          <p:cNvSpPr/>
          <p:nvPr/>
        </p:nvSpPr>
        <p:spPr>
          <a:xfrm>
            <a:off x="2936169" y="3124200"/>
            <a:ext cx="622702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anose="020B0600070205080204" pitchFamily="34" charset="-128"/>
              </a:rPr>
              <a:t>WORLD WAR I</a:t>
            </a:r>
          </a:p>
        </p:txBody>
      </p:sp>
      <p:sp>
        <p:nvSpPr>
          <p:cNvPr id="28679" name="TextBox 11">
            <a:extLst>
              <a:ext uri="{FF2B5EF4-FFF2-40B4-BE49-F238E27FC236}">
                <a16:creationId xmlns:a16="http://schemas.microsoft.com/office/drawing/2014/main" id="{569C27D1-A42B-4B4B-9CF1-946005E81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787401"/>
            <a:ext cx="64881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latin typeface="KG Eyes Wide Open" pitchFamily="2" charset="0"/>
                <a:ea typeface="KBScaredStraight"/>
                <a:cs typeface="KBScaredStraight"/>
              </a:rPr>
              <a:t>Georgia’s Contributions to </a:t>
            </a:r>
          </a:p>
        </p:txBody>
      </p:sp>
      <p:sp>
        <p:nvSpPr>
          <p:cNvPr id="28680" name="TextBox 12">
            <a:extLst>
              <a:ext uri="{FF2B5EF4-FFF2-40B4-BE49-F238E27FC236}">
                <a16:creationId xmlns:a16="http://schemas.microsoft.com/office/drawing/2014/main" id="{9DFAE33E-A476-430D-9738-7E101D017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5494338"/>
            <a:ext cx="618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KG Payphone" pitchFamily="2" charset="0"/>
              </a:rPr>
              <a:t>SS8H8a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drought and boll weevil forced many of Georgia’s farmers to abandon their farms.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Between 1920 and 1925, so many farmers fell into debt that Georgia lost 60,000 farms.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Awful agricultural conditions caused more and more people to migrate to Georgia’s cities or to the North to find employment.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56325" name="TextBox 7">
            <a:extLst>
              <a:ext uri="{FF2B5EF4-FFF2-40B4-BE49-F238E27FC236}">
                <a16:creationId xmlns:a16="http://schemas.microsoft.com/office/drawing/2014/main" id="{704F9D21-C362-49C1-B51C-EC19149A2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Changes</a:t>
            </a:r>
            <a:endParaRPr lang="en-US" sz="80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627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farmers suffered, the majority of the rest of the nation enjoyed prosperity during the 1920s.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People’s spending habits changed as they focused more on buying things rather than on saving.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Buying things on credit also became more common, which allowed people to buy things right away rather than having to save to afford them.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57349" name="TextBox 7">
            <a:extLst>
              <a:ext uri="{FF2B5EF4-FFF2-40B4-BE49-F238E27FC236}">
                <a16:creationId xmlns:a16="http://schemas.microsoft.com/office/drawing/2014/main" id="{3EBAEEB2-72DF-4117-9F14-F79F25A5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Consumerism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62188" y="1108075"/>
            <a:ext cx="7620000" cy="62786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Meanwhile, industries and businesses were producing more than people could buy.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Farmers were also producing more than people could use.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WWI over, prices for crops fell drastically, making it hard for farmers to earn a profit.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farmers had to borrow money from banks to buy new equipment and grow more crops.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58373" name="TextBox 7">
            <a:extLst>
              <a:ext uri="{FF2B5EF4-FFF2-40B4-BE49-F238E27FC236}">
                <a16:creationId xmlns:a16="http://schemas.microsoft.com/office/drawing/2014/main" id="{401E3A07-1688-4CF1-A4DF-DE48CA898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Overproduction</a:t>
            </a:r>
            <a:endParaRPr lang="en-US" sz="54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395" name="TextBox 7">
            <a:extLst>
              <a:ext uri="{FF2B5EF4-FFF2-40B4-BE49-F238E27FC236}">
                <a16:creationId xmlns:a16="http://schemas.microsoft.com/office/drawing/2014/main" id="{5EB8C4B9-5F2F-4CA7-997B-CC0A461B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pic>
        <p:nvPicPr>
          <p:cNvPr id="3" name="Picture 2" descr="A herd of sheep&#10;&#10;Description automatically generated">
            <a:extLst>
              <a:ext uri="{FF2B5EF4-FFF2-40B4-BE49-F238E27FC236}">
                <a16:creationId xmlns:a16="http://schemas.microsoft.com/office/drawing/2014/main" id="{62E738A4-D8BA-431C-A0CF-747542B86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90600"/>
            <a:ext cx="6400800" cy="38369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397" name="TextBox 9">
            <a:extLst>
              <a:ext uri="{FF2B5EF4-FFF2-40B4-BE49-F238E27FC236}">
                <a16:creationId xmlns:a16="http://schemas.microsoft.com/office/drawing/2014/main" id="{A512B0F5-1DB5-4889-8862-8C001164F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76200"/>
            <a:ext cx="906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Dairymen Dumping Out Wasted Milk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latin typeface="KG First Time In Forever" pitchFamily="2" charset="0"/>
            </a:endParaRPr>
          </a:p>
        </p:txBody>
      </p:sp>
      <p:sp>
        <p:nvSpPr>
          <p:cNvPr id="59398" name="TextBox 10">
            <a:extLst>
              <a:ext uri="{FF2B5EF4-FFF2-40B4-BE49-F238E27FC236}">
                <a16:creationId xmlns:a16="http://schemas.microsoft.com/office/drawing/2014/main" id="{BCDF854F-7153-41B0-99BA-98FDE756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24439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KG First Time In Forever" pitchFamily="2" charset="0"/>
              </a:rPr>
              <a:t>Farmers continued to massive amounts of food, but the people weren’t buying it. Farmers were forced to destroy tons and tons of food.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latin typeface="KG First Time In Forever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0420" name="TextBox 1">
            <a:extLst>
              <a:ext uri="{FF2B5EF4-FFF2-40B4-BE49-F238E27FC236}">
                <a16:creationId xmlns:a16="http://schemas.microsoft.com/office/drawing/2014/main" id="{247C0F95-5DEB-490D-AAC8-F8353E341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7951"/>
            <a:ext cx="7620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00000"/>
                </a:solidFill>
                <a:latin typeface="KG First Time In Forever" pitchFamily="2" charset="0"/>
                <a:ea typeface="KBScaredStraight"/>
                <a:cs typeface="KBScaredStraight"/>
              </a:rPr>
              <a:t>More and more people began buying stocks.</a:t>
            </a:r>
          </a:p>
          <a:p>
            <a:pPr>
              <a:spcBef>
                <a:spcPct val="0"/>
              </a:spcBef>
            </a:pPr>
            <a:endParaRPr lang="en-US" altLang="en-US" sz="2800">
              <a:solidFill>
                <a:srgbClr val="000000"/>
              </a:solidFill>
              <a:latin typeface="KG First Time In Forever" pitchFamily="2" charset="0"/>
              <a:ea typeface="KBScaredStraight"/>
              <a:cs typeface="KBScaredStraight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00000"/>
                </a:solidFill>
                <a:latin typeface="KG First Time In Forever" pitchFamily="2" charset="0"/>
                <a:ea typeface="KBScaredStraight"/>
                <a:cs typeface="KBScaredStraight"/>
              </a:rPr>
              <a:t>When people buy stock, they purchase part ownership in companies that they believe will make money.</a:t>
            </a:r>
          </a:p>
          <a:p>
            <a:pPr>
              <a:spcBef>
                <a:spcPct val="0"/>
              </a:spcBef>
            </a:pPr>
            <a:endParaRPr lang="en-US" altLang="en-US" sz="2800">
              <a:solidFill>
                <a:srgbClr val="000000"/>
              </a:solidFill>
              <a:latin typeface="KG First Time In Forever" pitchFamily="2" charset="0"/>
              <a:ea typeface="KBScaredStraight"/>
              <a:cs typeface="KBScaredStraight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00000"/>
                </a:solidFill>
                <a:latin typeface="KG First Time In Forever" pitchFamily="2" charset="0"/>
                <a:ea typeface="KBScaredStraight"/>
                <a:cs typeface="KBScaredStraight"/>
              </a:rPr>
              <a:t>When the companies do well, the stockholders grow wealthy.</a:t>
            </a:r>
          </a:p>
          <a:p>
            <a:pPr>
              <a:spcBef>
                <a:spcPct val="0"/>
              </a:spcBef>
            </a:pPr>
            <a:endParaRPr lang="en-US" altLang="en-US" sz="2800">
              <a:solidFill>
                <a:srgbClr val="000000"/>
              </a:solidFill>
              <a:latin typeface="KG First Time In Forever" pitchFamily="2" charset="0"/>
              <a:ea typeface="KBScaredStraight"/>
              <a:cs typeface="KBScaredStraight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00000"/>
                </a:solidFill>
                <a:latin typeface="KG First Time In Forever" pitchFamily="2" charset="0"/>
                <a:ea typeface="KBScaredStraight"/>
                <a:cs typeface="KBScaredStraight"/>
              </a:rPr>
              <a:t>During the 1920s, people often paid for part of a stock and then borrowed money from banks to buy the rest.</a:t>
            </a:r>
            <a:endParaRPr lang="en-US" altLang="en-US" sz="2200">
              <a:latin typeface="Lucida Grande"/>
            </a:endParaRPr>
          </a:p>
        </p:txBody>
      </p:sp>
      <p:sp>
        <p:nvSpPr>
          <p:cNvPr id="60421" name="TextBox 7">
            <a:extLst>
              <a:ext uri="{FF2B5EF4-FFF2-40B4-BE49-F238E27FC236}">
                <a16:creationId xmlns:a16="http://schemas.microsoft.com/office/drawing/2014/main" id="{2B688214-4232-4FD5-AFE6-A8A74DA60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Stocks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1920s, millions of Americans bought stocks on speculation.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meant they hoped the price of shares in companies would go up.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sent the price of stocks up more than they were really worth.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61445" name="TextBox 7">
            <a:extLst>
              <a:ext uri="{FF2B5EF4-FFF2-40B4-BE49-F238E27FC236}">
                <a16:creationId xmlns:a16="http://schemas.microsoft.com/office/drawing/2014/main" id="{5B3813E1-58F1-4950-9344-552B8E89B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Stocks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DBD11256-48C3-42F7-A140-B2FE3C3A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8AD8AB-B3A6-4937-8CB0-298B5594D573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76789-6BB6-475A-859A-00E54DBC2290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2469" name="TextBox 6">
            <a:extLst>
              <a:ext uri="{FF2B5EF4-FFF2-40B4-BE49-F238E27FC236}">
                <a16:creationId xmlns:a16="http://schemas.microsoft.com/office/drawing/2014/main" id="{CD6A8623-9567-4F3A-A3B3-F238F6A3A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2AD0F-179E-4221-BD10-13313BA51876}"/>
              </a:ext>
            </a:extLst>
          </p:cNvPr>
          <p:cNvSpPr txBox="1"/>
          <p:nvPr/>
        </p:nvSpPr>
        <p:spPr>
          <a:xfrm>
            <a:off x="1524000" y="131763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New York Stock Exchange – 1920s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92C55-84F5-4E19-A9CD-7EA6BAAF8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25513"/>
            <a:ext cx="7315200" cy="550386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200151"/>
            <a:ext cx="7620000" cy="652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stocks began to drop to their true worth, people panicked and sold their stocks for much cheaper prices.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caused the stock prices to drop rapidly, and on October 29</a:t>
            </a:r>
            <a:r>
              <a:rPr lang="en-US" sz="3200" baseline="30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1929, the stock market crashed.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is known as “Black Tuesday” and marked the beginning of the Great Depression.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63493" name="TextBox 7">
            <a:extLst>
              <a:ext uri="{FF2B5EF4-FFF2-40B4-BE49-F238E27FC236}">
                <a16:creationId xmlns:a16="http://schemas.microsoft.com/office/drawing/2014/main" id="{F2564480-564D-4BF2-B7A1-890B7A6E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Black Tuesday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76769749-3C81-4045-BA5A-29BB003C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D829D-C497-43E9-8830-0527B830DCA1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17D5E-ED9F-47B5-AE96-E95D0683474A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4517" name="TextBox 6">
            <a:extLst>
              <a:ext uri="{FF2B5EF4-FFF2-40B4-BE49-F238E27FC236}">
                <a16:creationId xmlns:a16="http://schemas.microsoft.com/office/drawing/2014/main" id="{B6F9157A-ACCC-46AA-865A-0699487FC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4AF3E-57DD-4081-B082-083B059AD219}"/>
              </a:ext>
            </a:extLst>
          </p:cNvPr>
          <p:cNvSpPr txBox="1"/>
          <p:nvPr/>
        </p:nvSpPr>
        <p:spPr>
          <a:xfrm>
            <a:off x="6324600" y="2274889"/>
            <a:ext cx="4344988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Floor of the NYSE after Black Tuesday.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1D443-C9F4-4EA3-B859-3C9C086A4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011238"/>
            <a:ext cx="4348163" cy="498951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74871EEE-980F-4451-AD6B-08A36A3F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A97375-B3CD-4BB5-B0F2-1273EB506029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5D5669-83F9-41DC-9F81-DD5DB849923D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5541" name="TextBox 6">
            <a:extLst>
              <a:ext uri="{FF2B5EF4-FFF2-40B4-BE49-F238E27FC236}">
                <a16:creationId xmlns:a16="http://schemas.microsoft.com/office/drawing/2014/main" id="{824F028F-B30C-451F-A80C-05793CD87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26960-4E47-44D3-8096-D1801EBF71F8}"/>
              </a:ext>
            </a:extLst>
          </p:cNvPr>
          <p:cNvSpPr txBox="1"/>
          <p:nvPr/>
        </p:nvSpPr>
        <p:spPr>
          <a:xfrm>
            <a:off x="1524000" y="2336800"/>
            <a:ext cx="4344988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Crowd Gathering Outside the NYSE after the Crash in 1929.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5F15C8-8238-407E-B0B6-913734787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13" y="246063"/>
            <a:ext cx="460375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574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 contributed to World War I in many ways, including food production, textile manufacturing, and military involvement.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Nearly 100,000 Georgians served in the armed forces.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3,000 of Georgia’s soldiers lost their lives during the war.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29701" name="TextBox 7">
            <a:extLst>
              <a:ext uri="{FF2B5EF4-FFF2-40B4-BE49-F238E27FC236}">
                <a16:creationId xmlns:a16="http://schemas.microsoft.com/office/drawing/2014/main" id="{36F547D0-AA57-421C-960F-FEF3BA41A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Military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603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depression that followed the stock market crash hurt many Americans.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who were rich one day were poor the next.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banks went out of business, unemployment rose sky high, and thousands of people lost their life savings and their homes.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66565" name="TextBox 7">
            <a:extLst>
              <a:ext uri="{FF2B5EF4-FFF2-40B4-BE49-F238E27FC236}">
                <a16:creationId xmlns:a16="http://schemas.microsoft.com/office/drawing/2014/main" id="{726AEB80-E360-4003-A31D-AF787BE41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Crash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55399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MRF Lemonberry Sans" panose="02000603000000000000" pitchFamily="2" charset="0"/>
              </a:rPr>
              <a:t>During the early 1900s, there was no insurance protecting bank deposits.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MRF Lemonberry Sans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MRF Lemonberry Sans" panose="02000603000000000000" pitchFamily="2" charset="0"/>
              </a:rPr>
              <a:t>After the stock market crashed, people rushed to banks to withdraw their money.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MRF Lemonberry Sans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MRF Lemonberry Sans" panose="02000603000000000000" pitchFamily="2" charset="0"/>
              </a:rPr>
              <a:t>The banks quickly ran out of money, which caused many people to lose their entire life savings.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67589" name="TextBox 7">
            <a:extLst>
              <a:ext uri="{FF2B5EF4-FFF2-40B4-BE49-F238E27FC236}">
                <a16:creationId xmlns:a16="http://schemas.microsoft.com/office/drawing/2014/main" id="{DB67F0DF-6673-48DA-8E84-3D1786088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Banks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7CD04D64-A452-4D43-9472-DF1DB180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C7D60-8B28-404F-9369-C29A778C2566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5FEBC-2EF1-4452-AB9D-4699573164A7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8613" name="TextBox 6">
            <a:extLst>
              <a:ext uri="{FF2B5EF4-FFF2-40B4-BE49-F238E27FC236}">
                <a16:creationId xmlns:a16="http://schemas.microsoft.com/office/drawing/2014/main" id="{4B8E352F-8CD3-4E7C-A36A-A6C9D8B31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1F98E-1DA9-44BC-A468-FA4833002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58926"/>
            <a:ext cx="8229600" cy="471646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615" name="TextBox 8">
            <a:extLst>
              <a:ext uri="{FF2B5EF4-FFF2-40B4-BE49-F238E27FC236}">
                <a16:creationId xmlns:a16="http://schemas.microsoft.com/office/drawing/2014/main" id="{1DD08131-FD87-46B3-9CC2-8A3C6A694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621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KG First Time In Forever" pitchFamily="2" charset="0"/>
                <a:ea typeface="KBScaredStraight"/>
                <a:cs typeface="KBScaredStraight"/>
              </a:rPr>
              <a:t>Crowds Outside of the Bank of the United States in NYC after its Failure in 1931.</a:t>
            </a:r>
            <a:endParaRPr lang="en-US" altLang="en-US" sz="2800">
              <a:solidFill>
                <a:srgbClr val="000000"/>
              </a:solidFill>
              <a:latin typeface="KG First Time In Forever" pitchFamily="2" charset="0"/>
              <a:ea typeface="KBScaredStraight"/>
              <a:cs typeface="KBScaredStra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587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Depression was the longest period of unemployment and low economic activity in modern times.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1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began in 1929 and lasted throughout the 1930s.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1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Agriculture income dropped 50%, 25% of Americans were unemployed, and poverty and homelessness were widespread.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69637" name="TextBox 7">
            <a:extLst>
              <a:ext uri="{FF2B5EF4-FFF2-40B4-BE49-F238E27FC236}">
                <a16:creationId xmlns:a16="http://schemas.microsoft.com/office/drawing/2014/main" id="{8DD30118-1EAA-4DA6-AE0D-98885FB29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Depression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627CA776-992B-4799-A2E0-6B91F40B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BBD9E4-E3E5-445F-AFAB-54C39F4E69B3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775D0-6CC3-408F-A1F0-47EB919DD04F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0661" name="TextBox 6">
            <a:extLst>
              <a:ext uri="{FF2B5EF4-FFF2-40B4-BE49-F238E27FC236}">
                <a16:creationId xmlns:a16="http://schemas.microsoft.com/office/drawing/2014/main" id="{0A78CCA7-7C99-4E0C-A326-791BE7A38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70662" name="TextBox 7">
            <a:extLst>
              <a:ext uri="{FF2B5EF4-FFF2-40B4-BE49-F238E27FC236}">
                <a16:creationId xmlns:a16="http://schemas.microsoft.com/office/drawing/2014/main" id="{49F7406E-00EF-4E0D-8332-CE2BDEE28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84251"/>
            <a:ext cx="4000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KG First Time In Forever" pitchFamily="2" charset="0"/>
                <a:ea typeface="KBScaredStraight"/>
                <a:cs typeface="KBScaredStraight"/>
              </a:rPr>
              <a:t>Dorothea Lange’s </a:t>
            </a:r>
            <a:r>
              <a:rPr lang="en-US" altLang="en-US" i="1">
                <a:latin typeface="KG First Time In Forever" pitchFamily="2" charset="0"/>
                <a:ea typeface="KBScaredStraight"/>
                <a:cs typeface="KBScaredStraight"/>
              </a:rPr>
              <a:t>Migrant Mother </a:t>
            </a:r>
            <a:r>
              <a:rPr lang="en-US" altLang="en-US">
                <a:latin typeface="KG First Time In Forever" pitchFamily="2" charset="0"/>
                <a:ea typeface="KBScaredStraight"/>
                <a:cs typeface="KBScaredStraight"/>
              </a:rPr>
              <a:t>depicts poor pea pickers in California. This is Florence Owens Thompson, age 32, a mother of seven children, in March 1936.</a:t>
            </a:r>
            <a:endParaRPr lang="en-US" altLang="en-US" sz="2800">
              <a:latin typeface="KG First Time In Forever" pitchFamily="2" charset="0"/>
              <a:ea typeface="KBScaredStraight"/>
              <a:cs typeface="KBScaredStra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1815D5-41BF-4AFD-94AB-803DBC559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1" y="246063"/>
            <a:ext cx="492442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7226986F-C89E-4310-8F97-7AB144F0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57735-6DB1-4421-B686-078A8BB2533A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B9F37A-2100-439F-80AD-B10B755105D0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1685" name="TextBox 6">
            <a:extLst>
              <a:ext uri="{FF2B5EF4-FFF2-40B4-BE49-F238E27FC236}">
                <a16:creationId xmlns:a16="http://schemas.microsoft.com/office/drawing/2014/main" id="{4C6B070C-17DD-495D-B193-EDCEDABF2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A4400-E9E0-4FAD-88DB-987675C74A3A}"/>
              </a:ext>
            </a:extLst>
          </p:cNvPr>
          <p:cNvSpPr txBox="1"/>
          <p:nvPr/>
        </p:nvSpPr>
        <p:spPr>
          <a:xfrm>
            <a:off x="1550988" y="1"/>
            <a:ext cx="9117012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Impoverished American Family Living in a Shanty – Oklahoma, 1936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1A707A-867A-45C9-AE80-87589539A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60463"/>
            <a:ext cx="54864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Depression hit Georgia especially hard.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Cotton dropped to 5 cents per pound and within a year, many farmers lost their land and moved to cities to find work.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Between 1900 and 1940, Atlanta’s population grew by 200,000.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sharecroppers and tenant farmers, many of which were African American, left Georgia altogether and headed for northern cities.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72709" name="TextBox 7">
            <a:extLst>
              <a:ext uri="{FF2B5EF4-FFF2-40B4-BE49-F238E27FC236}">
                <a16:creationId xmlns:a16="http://schemas.microsoft.com/office/drawing/2014/main" id="{3C6435EF-5CEC-46C1-B1BD-14A8EDC1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Georgia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B32456DA-84BA-472F-9037-3032C5E2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2419D-04A0-4E6C-BD89-B6DD9650B574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7EABA-AA12-4AD9-8875-3513D65E2BE0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3733" name="TextBox 6">
            <a:extLst>
              <a:ext uri="{FF2B5EF4-FFF2-40B4-BE49-F238E27FC236}">
                <a16:creationId xmlns:a16="http://schemas.microsoft.com/office/drawing/2014/main" id="{E81B7FE8-BE52-4AB1-BCE3-947C604B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A5FCB-9A4D-487D-8E1A-6B9CFF7B401A}"/>
              </a:ext>
            </a:extLst>
          </p:cNvPr>
          <p:cNvSpPr txBox="1"/>
          <p:nvPr/>
        </p:nvSpPr>
        <p:spPr>
          <a:xfrm>
            <a:off x="1550988" y="0"/>
            <a:ext cx="91170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Family Hitchhiking to Macon in Search of Work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E4B1A-8B32-4762-8823-9CF551A16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636589"/>
            <a:ext cx="4751388" cy="60356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875117-E172-4C85-8075-1A7F624A3622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EA0CF3-F46C-4427-B2E2-B057685E8A47}"/>
              </a:ext>
            </a:extLst>
          </p:cNvPr>
          <p:cNvSpPr/>
          <p:nvPr/>
        </p:nvSpPr>
        <p:spPr>
          <a:xfrm>
            <a:off x="2209800" y="549275"/>
            <a:ext cx="7772400" cy="575945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42A825-C11D-4E61-8A1D-1D35FA1A73C2}"/>
              </a:ext>
            </a:extLst>
          </p:cNvPr>
          <p:cNvSpPr/>
          <p:nvPr/>
        </p:nvSpPr>
        <p:spPr>
          <a:xfrm>
            <a:off x="2368550" y="685800"/>
            <a:ext cx="7512050" cy="5486400"/>
          </a:xfrm>
          <a:prstGeom prst="ellipse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4757" name="TextBox 8">
            <a:extLst>
              <a:ext uri="{FF2B5EF4-FFF2-40B4-BE49-F238E27FC236}">
                <a16:creationId xmlns:a16="http://schemas.microsoft.com/office/drawing/2014/main" id="{9AB76146-E229-4B2F-BF8E-1B6975D88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BE948C-746E-4F17-9597-36EFBFD85FB3}"/>
              </a:ext>
            </a:extLst>
          </p:cNvPr>
          <p:cNvSpPr/>
          <p:nvPr/>
        </p:nvSpPr>
        <p:spPr>
          <a:xfrm>
            <a:off x="3309148" y="2655712"/>
            <a:ext cx="5573705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anose="020B0600070205080204" pitchFamily="34" charset="-128"/>
              </a:rPr>
              <a:t>NEW DEAL</a:t>
            </a:r>
          </a:p>
        </p:txBody>
      </p:sp>
      <p:sp>
        <p:nvSpPr>
          <p:cNvPr id="74759" name="TextBox 11">
            <a:extLst>
              <a:ext uri="{FF2B5EF4-FFF2-40B4-BE49-F238E27FC236}">
                <a16:creationId xmlns:a16="http://schemas.microsoft.com/office/drawing/2014/main" id="{B33B79AB-DD69-4CE3-B216-BA4A8A093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717675"/>
            <a:ext cx="6488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latin typeface="KG Eyes Wide Open" pitchFamily="2" charset="0"/>
                <a:ea typeface="KBScaredStraight"/>
                <a:cs typeface="KBScaredStraight"/>
              </a:rPr>
              <a:t>The</a:t>
            </a:r>
          </a:p>
        </p:txBody>
      </p:sp>
      <p:sp>
        <p:nvSpPr>
          <p:cNvPr id="74760" name="TextBox 10">
            <a:extLst>
              <a:ext uri="{FF2B5EF4-FFF2-40B4-BE49-F238E27FC236}">
                <a16:creationId xmlns:a16="http://schemas.microsoft.com/office/drawing/2014/main" id="{1D06D448-A01B-4286-928E-7846FD97A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5494338"/>
            <a:ext cx="618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KG Payphone" pitchFamily="2" charset="0"/>
              </a:rPr>
              <a:t>SS8H8e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627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Herbert Hoover was president when the Depression began.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believed that private charities and local communities should help the needy; it wasn’t the national government’s job to help.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people believed he did not do enough to help Americans during the Depression.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75781" name="TextBox 7">
            <a:extLst>
              <a:ext uri="{FF2B5EF4-FFF2-40B4-BE49-F238E27FC236}">
                <a16:creationId xmlns:a16="http://schemas.microsoft.com/office/drawing/2014/main" id="{7C384E3D-99D5-4CA1-84E1-A30BB992A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Hoover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23" name="TextBox 7">
            <a:extLst>
              <a:ext uri="{FF2B5EF4-FFF2-40B4-BE49-F238E27FC236}">
                <a16:creationId xmlns:a16="http://schemas.microsoft.com/office/drawing/2014/main" id="{2393CEF6-A546-4F9A-B04F-8E287F153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pic>
        <p:nvPicPr>
          <p:cNvPr id="1026" name="Picture 2" descr="File:76b1ae1d1b50d663d2dbd8a600f415eb-1, Fort Oglethorpe.jpg">
            <a:extLst>
              <a:ext uri="{FF2B5EF4-FFF2-40B4-BE49-F238E27FC236}">
                <a16:creationId xmlns:a16="http://schemas.microsoft.com/office/drawing/2014/main" id="{3E88C099-6732-4613-B6B9-8814CAC0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41389"/>
            <a:ext cx="7772400" cy="49752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68021A27-627B-4583-BD7A-0B21751C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718FC9-3423-40DD-83EC-CEF060CBA8C3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B722C9-64F3-45A7-B0F0-194447863345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6805" name="TextBox 6">
            <a:extLst>
              <a:ext uri="{FF2B5EF4-FFF2-40B4-BE49-F238E27FC236}">
                <a16:creationId xmlns:a16="http://schemas.microsoft.com/office/drawing/2014/main" id="{BEE62C00-6926-47F0-B842-A045ABFCD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EE0493-EF25-4FE5-927E-135946DE8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64" y="193675"/>
            <a:ext cx="442277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9447AD-77CE-411D-952B-75DDD79C6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1" y="2989263"/>
            <a:ext cx="5624513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603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new president, Franklin Delano Roosevelt, was elected in 1932.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introduced a plan to get the country out of the Great Depression and promised a “New Deal” for the American people.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FDR’s government took an active role in trying to help the economy recover.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77829" name="TextBox 7">
            <a:extLst>
              <a:ext uri="{FF2B5EF4-FFF2-40B4-BE49-F238E27FC236}">
                <a16:creationId xmlns:a16="http://schemas.microsoft.com/office/drawing/2014/main" id="{ACCF62E9-F8AD-4ECF-9F13-1C2455013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Roosevelt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29506C84-69E5-4D1C-9828-A3E30193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B5821-70C4-4EFB-8921-F0ACC4DC09C9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80FDD-B943-40FD-8C1D-148CAA2E12CA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8853" name="TextBox 6">
            <a:extLst>
              <a:ext uri="{FF2B5EF4-FFF2-40B4-BE49-F238E27FC236}">
                <a16:creationId xmlns:a16="http://schemas.microsoft.com/office/drawing/2014/main" id="{C2BD864E-52E3-4689-8C47-7FB30009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BF76B-ECDB-4645-87DF-3281893C9DA0}"/>
              </a:ext>
            </a:extLst>
          </p:cNvPr>
          <p:cNvSpPr txBox="1"/>
          <p:nvPr/>
        </p:nvSpPr>
        <p:spPr>
          <a:xfrm>
            <a:off x="7123114" y="2692400"/>
            <a:ext cx="3544887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32</a:t>
            </a:r>
            <a:r>
              <a:rPr lang="en-US" sz="3200" baseline="30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nd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President</a:t>
            </a:r>
          </a:p>
          <a:p>
            <a:pPr algn="ctr"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Franklin D. Roosevelt in 1933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605C11-F570-4995-8153-609E38347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180975"/>
            <a:ext cx="543877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New Deal was Roosevelt’s plan to use government programs to help the nation recover from the Depression.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New Deal had 3 goals: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reduce unemployment by creating jobs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provide relief for the needy in order to jump start the economy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change businesses practices so economic crisis couldn’t happen again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79877" name="TextBox 7">
            <a:extLst>
              <a:ext uri="{FF2B5EF4-FFF2-40B4-BE49-F238E27FC236}">
                <a16:creationId xmlns:a16="http://schemas.microsoft.com/office/drawing/2014/main" id="{09AEFA97-BA5D-4F61-9D77-8EB99AE25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New Deal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58323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Roosevelt first sent federal money to state governments to help struggling citizens.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Next, Roosevelt, along with his advisors, developed a series of programs that would help pull America out of the Great Depression.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Examples include the Civilian Conservation Corps (CCC), Agricultural Adjustment Act (AAA), Rural Electrification Administration (REA), and the Social Security Administration (SSA).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80901" name="TextBox 7">
            <a:extLst>
              <a:ext uri="{FF2B5EF4-FFF2-40B4-BE49-F238E27FC236}">
                <a16:creationId xmlns:a16="http://schemas.microsoft.com/office/drawing/2014/main" id="{3F3EC92A-1517-40E8-8A1E-3E9624678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New Deal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603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Civilian Conservation Corps (CCC) gave jobs to men between the ages of 18 to 25.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Workers signed up for a project and lived together in camps until the project’s completion.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CCC put young men to work preserving America’s natural resources.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81925" name="TextBox 7">
            <a:extLst>
              <a:ext uri="{FF2B5EF4-FFF2-40B4-BE49-F238E27FC236}">
                <a16:creationId xmlns:a16="http://schemas.microsoft.com/office/drawing/2014/main" id="{4053341F-BB06-416E-AE4F-775B390EF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CCC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43171540-2CAA-411D-9E99-3796907D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74AEC-A23B-4694-801C-61228CDAC541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CDE7C5-44D0-4B00-99E6-F362D494E14D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2949" name="TextBox 6">
            <a:extLst>
              <a:ext uri="{FF2B5EF4-FFF2-40B4-BE49-F238E27FC236}">
                <a16:creationId xmlns:a16="http://schemas.microsoft.com/office/drawing/2014/main" id="{3C4B18D5-0E8D-4E9A-A12D-859042D2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45410-14F6-4021-96BB-373AA95F9CDF}"/>
              </a:ext>
            </a:extLst>
          </p:cNvPr>
          <p:cNvSpPr txBox="1"/>
          <p:nvPr/>
        </p:nvSpPr>
        <p:spPr>
          <a:xfrm>
            <a:off x="1524000" y="331789"/>
            <a:ext cx="91440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Lunch Time at a CCC Camp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2562B7-9457-4A51-9CEE-17F3D0B888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115" r="1834" b="2708"/>
          <a:stretch/>
        </p:blipFill>
        <p:spPr>
          <a:xfrm>
            <a:off x="2438400" y="1249364"/>
            <a:ext cx="7315200" cy="507523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6154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CCC built roads, planted forests, and worked on irrigation and national park projects.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Projects in Georgia included planting trees in the Chattahoochee National Forest and working on the Appalachian Trail.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By 1941, more than 3 million young men had worked for the CCC.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83973" name="TextBox 7">
            <a:extLst>
              <a:ext uri="{FF2B5EF4-FFF2-40B4-BE49-F238E27FC236}">
                <a16:creationId xmlns:a16="http://schemas.microsoft.com/office/drawing/2014/main" id="{5D441ECE-7491-45D8-B1B6-BF0AE214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CCC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990757CC-1FDC-4006-B056-29FDFFC9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41A106-6ACB-46DF-A2B4-C27BC9D1FF43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8C3426-58D1-457F-B600-F8EE0F304AA8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4997" name="TextBox 6">
            <a:extLst>
              <a:ext uri="{FF2B5EF4-FFF2-40B4-BE49-F238E27FC236}">
                <a16:creationId xmlns:a16="http://schemas.microsoft.com/office/drawing/2014/main" id="{F498F511-A55E-42B6-8F97-067306B9C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28779-67C9-4E86-895F-D3F80C648592}"/>
              </a:ext>
            </a:extLst>
          </p:cNvPr>
          <p:cNvSpPr txBox="1"/>
          <p:nvPr/>
        </p:nvSpPr>
        <p:spPr>
          <a:xfrm>
            <a:off x="6381750" y="969964"/>
            <a:ext cx="428625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CCC Workers Building Telephone Poles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EFE0BD-19B2-4D60-9ACB-D47315838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1137" r="2154" b="2061"/>
          <a:stretch/>
        </p:blipFill>
        <p:spPr>
          <a:xfrm>
            <a:off x="1809750" y="211139"/>
            <a:ext cx="4572000" cy="64357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23C0FA-D0FA-41BF-91A5-09B3674C6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3181351"/>
            <a:ext cx="3657600" cy="346551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Overproduction of farms was the main reason farmers could not get out of debt.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Agricultural Adjustment Act was passed in 1933, and actually paid farmers a subsidy NOT to produce certain crops in order to raise farm prices.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encouraged Georgia’s farmers to stop relying solely on cotton, and to plant peanuts, corn, tobacco, and other crops.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86021" name="TextBox 7">
            <a:extLst>
              <a:ext uri="{FF2B5EF4-FFF2-40B4-BE49-F238E27FC236}">
                <a16:creationId xmlns:a16="http://schemas.microsoft.com/office/drawing/2014/main" id="{62BD0C01-E054-4F5A-AC44-F9289BE0D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AAA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200151"/>
            <a:ext cx="7620000" cy="6691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 had more military facilities than any other state.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 was home to five military camps at the start of the war, and added more by they time it was over.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facilities were Fort McPherson, Fort Gordon, Fort Oglethorpe, Camp Wheeler, and Camp Hancock.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camps were used to either train troops, help wounded soldiers, or house prisoners of war.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2AAF656-41E4-4D77-853C-80F3CB611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Military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act was successful in Georgia because it restricted the supply of products and drove the prices up so farmers could make a profit.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By 1950, Georgia was the country’s leader in peanut production and poultry (chicken farms).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state’s peach farming industry also made a huge comeback after years of decline.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87045" name="TextBox 7">
            <a:extLst>
              <a:ext uri="{FF2B5EF4-FFF2-40B4-BE49-F238E27FC236}">
                <a16:creationId xmlns:a16="http://schemas.microsoft.com/office/drawing/2014/main" id="{D42CBB21-5DC4-4DA1-B5F8-0478701A3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AAA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D78BC4D4-8A89-4B3A-BB71-0D33BA7F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55CFC-3AB0-4F95-8023-1C87A8FEDA9B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EB018-A6FE-4189-8E56-3CCCD2825A65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8069" name="TextBox 6">
            <a:extLst>
              <a:ext uri="{FF2B5EF4-FFF2-40B4-BE49-F238E27FC236}">
                <a16:creationId xmlns:a16="http://schemas.microsoft.com/office/drawing/2014/main" id="{B0AB771C-6B9B-4C05-B5C2-199FD85D3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F2E9F-F22E-473B-B5A1-643BE7B6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28600"/>
            <a:ext cx="51435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Roosevelt also set up the Rural Electrification Administration in 1935.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At this time, 97% of Georgia’s farms were without electricity.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REA offered low-interest loans to companies to build power lines in rural areas.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Within 15 years, most of Georgia’s farms had power.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89093" name="TextBox 7">
            <a:extLst>
              <a:ext uri="{FF2B5EF4-FFF2-40B4-BE49-F238E27FC236}">
                <a16:creationId xmlns:a16="http://schemas.microsoft.com/office/drawing/2014/main" id="{685013B1-7AC9-420D-AD0F-169DEAC1C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REA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4BC175E0-24D0-4CDA-BE1D-DC045B8A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86A8C-FADE-447D-A471-58B62D942A45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97912B-9722-4A3D-94BA-C63C37C6233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0117" name="TextBox 6">
            <a:extLst>
              <a:ext uri="{FF2B5EF4-FFF2-40B4-BE49-F238E27FC236}">
                <a16:creationId xmlns:a16="http://schemas.microsoft.com/office/drawing/2014/main" id="{0D8603FC-3EAD-413C-9656-3BE5BDB12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5D39F3-0FE8-49C8-B881-E7AEB7B31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77800"/>
            <a:ext cx="2860675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A1DFB-32A4-4538-AA8E-9DF875C1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5" y="2108200"/>
            <a:ext cx="5830888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9456C742-EF95-4D0B-A55A-08252A1A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0116A-5DB3-4295-A3C5-6D2719EE290F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C80E59-FA7C-4B10-A0A1-1082B7B13436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1141" name="TextBox 6">
            <a:extLst>
              <a:ext uri="{FF2B5EF4-FFF2-40B4-BE49-F238E27FC236}">
                <a16:creationId xmlns:a16="http://schemas.microsoft.com/office/drawing/2014/main" id="{A28B6A87-69A1-4A75-A74A-1C7FB254D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FA64A-A98F-44ED-864E-466C37F37553}"/>
              </a:ext>
            </a:extLst>
          </p:cNvPr>
          <p:cNvSpPr txBox="1"/>
          <p:nvPr/>
        </p:nvSpPr>
        <p:spPr>
          <a:xfrm>
            <a:off x="1524000" y="185738"/>
            <a:ext cx="91440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Rural Schools Receives Electricity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F9B45E-C70A-42FC-8576-F305334B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9" y="1025525"/>
            <a:ext cx="740092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56015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Roosevelt also introduced Social Security as part of the New Deal, and Congress passed the Social Security Act in 1935.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law provided retirement pay and other government benefits for workers.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provided insurance for disabled, unemployed, and elderly people through contributions made by employees and their employers.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92165" name="TextBox 7">
            <a:extLst>
              <a:ext uri="{FF2B5EF4-FFF2-40B4-BE49-F238E27FC236}">
                <a16:creationId xmlns:a16="http://schemas.microsoft.com/office/drawing/2014/main" id="{F7EEB434-425C-4C2A-8259-4E362B20B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SSA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>
            <a:extLst>
              <a:ext uri="{FF2B5EF4-FFF2-40B4-BE49-F238E27FC236}">
                <a16:creationId xmlns:a16="http://schemas.microsoft.com/office/drawing/2014/main" id="{E4BCD688-4E88-4FC9-AF2A-C362034F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D43B6-AE88-4DC1-9FEA-B3C46CBB79CF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7AEE4A-480D-4986-B645-5FAE1E54BC3A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3189" name="TextBox 6">
            <a:extLst>
              <a:ext uri="{FF2B5EF4-FFF2-40B4-BE49-F238E27FC236}">
                <a16:creationId xmlns:a16="http://schemas.microsoft.com/office/drawing/2014/main" id="{2361D10D-D80F-4E3B-9372-9A438EFBF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2853F-8C30-40AD-B7CC-BB8C0E6AB787}"/>
              </a:ext>
            </a:extLst>
          </p:cNvPr>
          <p:cNvSpPr txBox="1"/>
          <p:nvPr/>
        </p:nvSpPr>
        <p:spPr>
          <a:xfrm>
            <a:off x="1524000" y="185739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Roosevelt Signing Social Securities Act - 1935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86887D-BC7D-4572-B047-091B96799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64" y="803275"/>
            <a:ext cx="7407275" cy="58118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0BCF68DD-18CD-41DD-A8F8-1EB96613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AFC1B-E29D-4263-A74F-E040B94B47A5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48D18-375D-4D2A-A994-C448AE0AED3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4213" name="TextBox 6">
            <a:extLst>
              <a:ext uri="{FF2B5EF4-FFF2-40B4-BE49-F238E27FC236}">
                <a16:creationId xmlns:a16="http://schemas.microsoft.com/office/drawing/2014/main" id="{D24C5A5F-E8EF-4A80-A182-F2B32A04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B98F38-7636-420B-AD6B-1FEB8BBE4C97}"/>
              </a:ext>
            </a:extLst>
          </p:cNvPr>
          <p:cNvSpPr txBox="1"/>
          <p:nvPr/>
        </p:nvSpPr>
        <p:spPr>
          <a:xfrm>
            <a:off x="5573714" y="2590800"/>
            <a:ext cx="5094287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Social Security is the only New Deal program still around today.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A6DD4-7A9C-4FCE-9CAB-7E0198E37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827088"/>
            <a:ext cx="3744913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627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the New Deal did not completely restore the country to the way it was before the Depression, it did help many poor Americans cope during difficult economic times.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wasn’t until 1942 that the Depression was truly over – when America entered World War II…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95237" name="TextBox 7">
            <a:extLst>
              <a:ext uri="{FF2B5EF4-FFF2-40B4-BE49-F238E27FC236}">
                <a16:creationId xmlns:a16="http://schemas.microsoft.com/office/drawing/2014/main" id="{9A701B20-CB49-434F-946D-EDAE67BA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The End?</a:t>
            </a:r>
            <a:endParaRPr lang="en-US" sz="72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875117-E172-4C85-8075-1A7F624A3622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410932-45E3-4DF8-A5A5-0A1F95EFDCE7}"/>
              </a:ext>
            </a:extLst>
          </p:cNvPr>
          <p:cNvSpPr/>
          <p:nvPr/>
        </p:nvSpPr>
        <p:spPr>
          <a:xfrm>
            <a:off x="2209800" y="549275"/>
            <a:ext cx="7772400" cy="575945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EF7432-7781-4542-AE36-36ED30F05F8A}"/>
              </a:ext>
            </a:extLst>
          </p:cNvPr>
          <p:cNvSpPr/>
          <p:nvPr/>
        </p:nvSpPr>
        <p:spPr>
          <a:xfrm>
            <a:off x="2368550" y="685800"/>
            <a:ext cx="7512050" cy="5486400"/>
          </a:xfrm>
          <a:prstGeom prst="ellipse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6261" name="TextBox 8">
            <a:extLst>
              <a:ext uri="{FF2B5EF4-FFF2-40B4-BE49-F238E27FC236}">
                <a16:creationId xmlns:a16="http://schemas.microsoft.com/office/drawing/2014/main" id="{840716E3-8A09-4F17-81ED-4D9FA68B0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7752D-B724-457C-96EC-4088FBC34842}"/>
              </a:ext>
            </a:extLst>
          </p:cNvPr>
          <p:cNvSpPr/>
          <p:nvPr/>
        </p:nvSpPr>
        <p:spPr>
          <a:xfrm>
            <a:off x="3625709" y="2163269"/>
            <a:ext cx="4940583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anose="020B0600070205080204" pitchFamily="34" charset="-128"/>
              </a:rPr>
              <a:t>EUGENE</a:t>
            </a:r>
          </a:p>
          <a:p>
            <a:pPr algn="ctr">
              <a:defRPr/>
            </a:pPr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anose="020B0600070205080204" pitchFamily="34" charset="-128"/>
              </a:rPr>
              <a:t>TALMADGE</a:t>
            </a:r>
          </a:p>
        </p:txBody>
      </p:sp>
      <p:sp>
        <p:nvSpPr>
          <p:cNvPr id="96263" name="TextBox 10">
            <a:extLst>
              <a:ext uri="{FF2B5EF4-FFF2-40B4-BE49-F238E27FC236}">
                <a16:creationId xmlns:a16="http://schemas.microsoft.com/office/drawing/2014/main" id="{C8BACC53-2C62-4768-A582-17F5BF6DD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5494338"/>
            <a:ext cx="618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KG Payphone" pitchFamily="2" charset="0"/>
              </a:rPr>
              <a:t>SS8H8c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771" name="TextBox 7">
            <a:extLst>
              <a:ext uri="{FF2B5EF4-FFF2-40B4-BE49-F238E27FC236}">
                <a16:creationId xmlns:a16="http://schemas.microsoft.com/office/drawing/2014/main" id="{DC03F001-73AF-42AD-9967-58F74CA77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32772" name="TextBox 9">
            <a:extLst>
              <a:ext uri="{FF2B5EF4-FFF2-40B4-BE49-F238E27FC236}">
                <a16:creationId xmlns:a16="http://schemas.microsoft.com/office/drawing/2014/main" id="{61E5D987-FC2D-41D8-94FF-A7D86C5F0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30163"/>
            <a:ext cx="906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KG First Time In Forever" pitchFamily="2" charset="0"/>
              </a:rPr>
              <a:t>Fort McPherson in Atlanta trained new soldiers, held prisoners of war, and treated wounded soldiers. </a:t>
            </a:r>
          </a:p>
        </p:txBody>
      </p:sp>
      <p:pic>
        <p:nvPicPr>
          <p:cNvPr id="2050" name="Picture 2" descr="File:Enemy Activities - Internment Camps - Fort McPherson, Georgia - German prisoners arrive at war prison camp, Fort McPherson, Georgia. Photo shows officers and crew of the German submarine U 58, captured by the U.S(...) - NARA - 31479059.jpg">
            <a:extLst>
              <a:ext uri="{FF2B5EF4-FFF2-40B4-BE49-F238E27FC236}">
                <a16:creationId xmlns:a16="http://schemas.microsoft.com/office/drawing/2014/main" id="{52C87C45-D474-4EF9-8397-B1A730056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6302" r="6251" b="7056"/>
          <a:stretch/>
        </p:blipFill>
        <p:spPr bwMode="auto">
          <a:xfrm>
            <a:off x="2325689" y="1685926"/>
            <a:ext cx="7540625" cy="49371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7284" name="TextBox 1">
            <a:extLst>
              <a:ext uri="{FF2B5EF4-FFF2-40B4-BE49-F238E27FC236}">
                <a16:creationId xmlns:a16="http://schemas.microsoft.com/office/drawing/2014/main" id="{91DD4D15-5519-4D2A-8F1C-3A3AA7A86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7951"/>
            <a:ext cx="76200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100">
                <a:solidFill>
                  <a:srgbClr val="000000"/>
                </a:solidFill>
                <a:latin typeface="KG First Time In Forever" pitchFamily="2" charset="0"/>
                <a:ea typeface="KBScaredStraight"/>
                <a:cs typeface="KBScaredStraight"/>
              </a:rPr>
              <a:t>Eugene Talmadge, a powerful Georgia politician, opposed many of the New Deal programs. </a:t>
            </a:r>
          </a:p>
          <a:p>
            <a:pPr>
              <a:spcBef>
                <a:spcPct val="0"/>
              </a:spcBef>
            </a:pPr>
            <a:endParaRPr lang="en-US" altLang="en-US" sz="3100">
              <a:solidFill>
                <a:srgbClr val="000000"/>
              </a:solidFill>
              <a:latin typeface="KG First Time In Forever" pitchFamily="2" charset="0"/>
              <a:ea typeface="KBScaredStraight"/>
              <a:cs typeface="KBScaredStraight"/>
            </a:endParaRPr>
          </a:p>
          <a:p>
            <a:pPr>
              <a:spcBef>
                <a:spcPct val="0"/>
              </a:spcBef>
            </a:pPr>
            <a:r>
              <a:rPr lang="en-US" altLang="en-US" sz="3100">
                <a:solidFill>
                  <a:srgbClr val="000000"/>
                </a:solidFill>
                <a:latin typeface="KG First Time In Forever" pitchFamily="2" charset="0"/>
                <a:ea typeface="KBScaredStraight"/>
                <a:cs typeface="KBScaredStraight"/>
              </a:rPr>
              <a:t>Talmadge served as Georgia’s governor from 1933-1937 and from 1941-1943.</a:t>
            </a:r>
          </a:p>
          <a:p>
            <a:pPr>
              <a:spcBef>
                <a:spcPct val="0"/>
              </a:spcBef>
            </a:pPr>
            <a:endParaRPr lang="en-US" altLang="en-US" sz="3100">
              <a:solidFill>
                <a:srgbClr val="000000"/>
              </a:solidFill>
              <a:latin typeface="KG First Time In Forever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sz="3100">
                <a:solidFill>
                  <a:srgbClr val="000000"/>
                </a:solidFill>
                <a:latin typeface="KG First Time In Forever" pitchFamily="2" charset="0"/>
              </a:rPr>
              <a:t>He had a compelling, yet controversial, personality that many Georgians loved,  but others could not stand.</a:t>
            </a:r>
            <a:endParaRPr lang="en-US" altLang="en-US" sz="3100">
              <a:latin typeface="Lucida Grande"/>
            </a:endParaRPr>
          </a:p>
        </p:txBody>
      </p:sp>
      <p:sp>
        <p:nvSpPr>
          <p:cNvPr id="97285" name="TextBox 7">
            <a:extLst>
              <a:ext uri="{FF2B5EF4-FFF2-40B4-BE49-F238E27FC236}">
                <a16:creationId xmlns:a16="http://schemas.microsoft.com/office/drawing/2014/main" id="{5421058F-6050-4630-9384-C1DFC9CD5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Talmadge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8307" name="TextBox 7">
            <a:extLst>
              <a:ext uri="{FF2B5EF4-FFF2-40B4-BE49-F238E27FC236}">
                <a16:creationId xmlns:a16="http://schemas.microsoft.com/office/drawing/2014/main" id="{DDC74C0F-4001-4D3A-A3F8-366ED0C3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A47869-BD00-418C-A4AE-E3073C53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864" y="685800"/>
            <a:ext cx="499427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Georgians backed Talmadge because he appealed to the rural population that had been struggling for decades.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Talmadge fought for the interests of Georgia’s poor farmers, and in return, they supported him passionately.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99333" name="TextBox 7">
            <a:extLst>
              <a:ext uri="{FF2B5EF4-FFF2-40B4-BE49-F238E27FC236}">
                <a16:creationId xmlns:a16="http://schemas.microsoft.com/office/drawing/2014/main" id="{4159166C-1F79-4642-86AF-A29810714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Support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560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Talmadge opposed civil rights for African Americans.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fought for segregation of Georgia’s schools and fired teachers who supported integration.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Talmadge was referred to as a dictator by many Georgians because of his reputation of firing anyone who opposed him.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100357" name="TextBox 7">
            <a:extLst>
              <a:ext uri="{FF2B5EF4-FFF2-40B4-BE49-F238E27FC236}">
                <a16:creationId xmlns:a16="http://schemas.microsoft.com/office/drawing/2014/main" id="{AD6F04E3-A373-4F5A-A9A3-94624BCE2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Racism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Talmadge believed that the federal government should stay out of state matters and he refused to back most of Roosevelt’s policies.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also argued that the New Deal programs helped both blacks and white equally, something he was strongly against.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Governor Talmadge did everything he could to keep New Deal programs away from Georgia.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101381" name="TextBox 7">
            <a:extLst>
              <a:ext uri="{FF2B5EF4-FFF2-40B4-BE49-F238E27FC236}">
                <a16:creationId xmlns:a16="http://schemas.microsoft.com/office/drawing/2014/main" id="{3AB82973-AF21-4475-A3FE-4B2CFD1F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No Deal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403" name="TextBox 7">
            <a:extLst>
              <a:ext uri="{FF2B5EF4-FFF2-40B4-BE49-F238E27FC236}">
                <a16:creationId xmlns:a16="http://schemas.microsoft.com/office/drawing/2014/main" id="{FA25EEFA-2ED6-41BC-B88B-69D701E1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102404" name="TextBox 9">
            <a:extLst>
              <a:ext uri="{FF2B5EF4-FFF2-40B4-BE49-F238E27FC236}">
                <a16:creationId xmlns:a16="http://schemas.microsoft.com/office/drawing/2014/main" id="{EA2CB2E7-56EC-40C5-85E0-9AB7F0895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38" y="2362200"/>
            <a:ext cx="5054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Talmadge being sworn in as Georgia’s Governor – 1933.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A6CE7-4677-4EB1-8DFF-516658D4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2"/>
          <a:stretch/>
        </p:blipFill>
        <p:spPr>
          <a:xfrm>
            <a:off x="1981200" y="180975"/>
            <a:ext cx="360045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486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his opposition, much of the aid offered by New Deal programs did not affect Georgia until after Talmadge left office.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desire for Social Security in Georgia led to the election of pro-New Deal governor Eurith Rivers, who brought more helpful programs into the state.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103429" name="TextBox 7">
            <a:extLst>
              <a:ext uri="{FF2B5EF4-FFF2-40B4-BE49-F238E27FC236}">
                <a16:creationId xmlns:a16="http://schemas.microsoft.com/office/drawing/2014/main" id="{DDC9831E-62AC-4AF4-B211-AACA17CA8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Goodbye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875117-E172-4C85-8075-1A7F624A3622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C47DEF-3D4A-4AE9-97A5-98F5EDFEC9F7}"/>
              </a:ext>
            </a:extLst>
          </p:cNvPr>
          <p:cNvSpPr/>
          <p:nvPr/>
        </p:nvSpPr>
        <p:spPr>
          <a:xfrm>
            <a:off x="2209800" y="549275"/>
            <a:ext cx="7772400" cy="575945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380C99-6911-4E96-82AC-1C5406332DA9}"/>
              </a:ext>
            </a:extLst>
          </p:cNvPr>
          <p:cNvSpPr/>
          <p:nvPr/>
        </p:nvSpPr>
        <p:spPr>
          <a:xfrm>
            <a:off x="2368550" y="685800"/>
            <a:ext cx="7512050" cy="5486400"/>
          </a:xfrm>
          <a:prstGeom prst="ellipse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4453" name="TextBox 8">
            <a:extLst>
              <a:ext uri="{FF2B5EF4-FFF2-40B4-BE49-F238E27FC236}">
                <a16:creationId xmlns:a16="http://schemas.microsoft.com/office/drawing/2014/main" id="{C735873C-02B1-4143-B3E1-14CC7E3C0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3F386-BD93-4216-8F23-88EE430F561C}"/>
              </a:ext>
            </a:extLst>
          </p:cNvPr>
          <p:cNvSpPr/>
          <p:nvPr/>
        </p:nvSpPr>
        <p:spPr>
          <a:xfrm>
            <a:off x="3278121" y="2318966"/>
            <a:ext cx="5543120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anose="020B0600070205080204" pitchFamily="34" charset="-128"/>
              </a:rPr>
              <a:t>PRESIDENT</a:t>
            </a:r>
          </a:p>
          <a:p>
            <a:pPr algn="ctr">
              <a:defRPr/>
            </a:pPr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anose="020B0600070205080204" pitchFamily="34" charset="-128"/>
              </a:rPr>
              <a:t>ROOSEVELT</a:t>
            </a:r>
          </a:p>
        </p:txBody>
      </p:sp>
      <p:sp>
        <p:nvSpPr>
          <p:cNvPr id="104455" name="TextBox 11">
            <a:extLst>
              <a:ext uri="{FF2B5EF4-FFF2-40B4-BE49-F238E27FC236}">
                <a16:creationId xmlns:a16="http://schemas.microsoft.com/office/drawing/2014/main" id="{68EC1289-31A9-447C-AB14-79BA8C921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1327150"/>
            <a:ext cx="6489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latin typeface="KG Eyes Wide Open" pitchFamily="2" charset="0"/>
                <a:ea typeface="KBScaredStraight"/>
                <a:cs typeface="KBScaredStraight"/>
              </a:rPr>
              <a:t>Georgia &amp;</a:t>
            </a:r>
          </a:p>
        </p:txBody>
      </p:sp>
      <p:sp>
        <p:nvSpPr>
          <p:cNvPr id="104456" name="TextBox 10">
            <a:extLst>
              <a:ext uri="{FF2B5EF4-FFF2-40B4-BE49-F238E27FC236}">
                <a16:creationId xmlns:a16="http://schemas.microsoft.com/office/drawing/2014/main" id="{EB06407A-9E0E-490A-82D9-75047E8D0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5494338"/>
            <a:ext cx="618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KG Payphone" pitchFamily="2" charset="0"/>
              </a:rPr>
              <a:t>SS8H8d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5476" name="TextBox 1">
            <a:extLst>
              <a:ext uri="{FF2B5EF4-FFF2-40B4-BE49-F238E27FC236}">
                <a16:creationId xmlns:a16="http://schemas.microsoft.com/office/drawing/2014/main" id="{1944FF7D-AEF9-4E41-AB77-C954289E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7950"/>
            <a:ext cx="7620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KG First Time In Forever" pitchFamily="2" charset="0"/>
                <a:ea typeface="KBScaredStraight"/>
                <a:cs typeface="KBScaredStraight"/>
              </a:rPr>
              <a:t>Franklin Roosevelt visited Georgia over 40 times from 1913-1945.</a:t>
            </a:r>
          </a:p>
          <a:p>
            <a:pPr>
              <a:spcBef>
                <a:spcPct val="0"/>
              </a:spcBef>
            </a:pPr>
            <a:endParaRPr lang="en-US" altLang="en-US">
              <a:latin typeface="KG First Time In Forever" pitchFamily="2" charset="0"/>
              <a:ea typeface="KBScaredStraight"/>
              <a:cs typeface="KBScaredStraight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latin typeface="KG First Time In Forever" pitchFamily="2" charset="0"/>
                <a:ea typeface="KBScaredStraight"/>
                <a:cs typeface="KBScaredStraight"/>
              </a:rPr>
              <a:t>Roosevelt had a disease called polio, and visited Warm Springs for polio therapy.</a:t>
            </a:r>
          </a:p>
          <a:p>
            <a:pPr>
              <a:spcBef>
                <a:spcPct val="0"/>
              </a:spcBef>
            </a:pPr>
            <a:endParaRPr lang="en-US" altLang="en-US">
              <a:latin typeface="KG First Time In Forever" pitchFamily="2" charset="0"/>
              <a:ea typeface="KBScaredStraight"/>
              <a:cs typeface="KBScaredStraight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latin typeface="KG First Time In Forever" pitchFamily="2" charset="0"/>
                <a:ea typeface="KBScaredStraight"/>
                <a:cs typeface="KBScaredStraight"/>
              </a:rPr>
              <a:t>Roosevelt, and other polio patients, exercised in the warm water pools of the spring to help ease the crippling effects of polio.</a:t>
            </a:r>
            <a:endParaRPr lang="en-US" altLang="en-US" sz="2200">
              <a:latin typeface="Lucida Grande"/>
            </a:endParaRPr>
          </a:p>
        </p:txBody>
      </p:sp>
      <p:sp>
        <p:nvSpPr>
          <p:cNvPr id="105477" name="TextBox 7">
            <a:extLst>
              <a:ext uri="{FF2B5EF4-FFF2-40B4-BE49-F238E27FC236}">
                <a16:creationId xmlns:a16="http://schemas.microsoft.com/office/drawing/2014/main" id="{6DB2E193-075E-4BA4-BF90-24467AA3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Polio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6499" name="TextBox 7">
            <a:extLst>
              <a:ext uri="{FF2B5EF4-FFF2-40B4-BE49-F238E27FC236}">
                <a16:creationId xmlns:a16="http://schemas.microsoft.com/office/drawing/2014/main" id="{DB730ACE-E29E-48CC-9D02-4D6DCC92E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106500" name="TextBox 9">
            <a:extLst>
              <a:ext uri="{FF2B5EF4-FFF2-40B4-BE49-F238E27FC236}">
                <a16:creationId xmlns:a16="http://schemas.microsoft.com/office/drawing/2014/main" id="{D59895EA-8031-4C1D-A43F-E1C5475A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58751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President Roosevelt in a Warm Springs Pool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C8E6F-4F56-4AAF-BC49-E7FD99681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79463"/>
            <a:ext cx="7315200" cy="580231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795" name="TextBox 7">
            <a:extLst>
              <a:ext uri="{FF2B5EF4-FFF2-40B4-BE49-F238E27FC236}">
                <a16:creationId xmlns:a16="http://schemas.microsoft.com/office/drawing/2014/main" id="{96803CFE-CEA6-4141-8038-D3DC7818E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33796" name="TextBox 9">
            <a:extLst>
              <a:ext uri="{FF2B5EF4-FFF2-40B4-BE49-F238E27FC236}">
                <a16:creationId xmlns:a16="http://schemas.microsoft.com/office/drawing/2014/main" id="{262A7C38-EB50-4552-9AF5-2A3917FF6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58750"/>
            <a:ext cx="906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Fort Oglethorpe in North Georgia held prisoners of war.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719BD-387F-44D7-8E7F-D2D61656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4" y="1455738"/>
            <a:ext cx="7178675" cy="521176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1927, Roosevelt established the Warm Springs Foundation and built a home there.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stayed here when he visited Georgia, and it became known as the “Little White House” during his presidency.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107525" name="TextBox 7">
            <a:extLst>
              <a:ext uri="{FF2B5EF4-FFF2-40B4-BE49-F238E27FC236}">
                <a16:creationId xmlns:a16="http://schemas.microsoft.com/office/drawing/2014/main" id="{C7164413-1914-4D7F-9E1F-BAFDE3448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Warm Springs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8547" name="TextBox 7">
            <a:extLst>
              <a:ext uri="{FF2B5EF4-FFF2-40B4-BE49-F238E27FC236}">
                <a16:creationId xmlns:a16="http://schemas.microsoft.com/office/drawing/2014/main" id="{4732A1FF-E04D-4252-A2BE-6F1ED9C70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108548" name="TextBox 9">
            <a:extLst>
              <a:ext uri="{FF2B5EF4-FFF2-40B4-BE49-F238E27FC236}">
                <a16:creationId xmlns:a16="http://schemas.microsoft.com/office/drawing/2014/main" id="{466BFC04-3DC8-4FA7-BFBC-3E51FA61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58751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KG First Time In Forever" pitchFamily="2" charset="0"/>
              </a:rPr>
              <a:t>The Little White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BCF184-1AE6-4E4A-905F-6F1FC3546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1143000"/>
            <a:ext cx="73152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9571" name="TextBox 7">
            <a:extLst>
              <a:ext uri="{FF2B5EF4-FFF2-40B4-BE49-F238E27FC236}">
                <a16:creationId xmlns:a16="http://schemas.microsoft.com/office/drawing/2014/main" id="{D9FB5CD6-0D29-4112-9B3B-7B417E98D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BC40B-5184-4F36-8F30-DC9288F6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439" y="228600"/>
            <a:ext cx="468312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0596" name="TextBox 1">
            <a:extLst>
              <a:ext uri="{FF2B5EF4-FFF2-40B4-BE49-F238E27FC236}">
                <a16:creationId xmlns:a16="http://schemas.microsoft.com/office/drawing/2014/main" id="{F5ECA71A-49A8-4C7E-AF4C-1648072D4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89076"/>
            <a:ext cx="7620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KG First Time In Forever" pitchFamily="2" charset="0"/>
                <a:ea typeface="KBScaredStraight"/>
                <a:cs typeface="KBScaredStraight"/>
              </a:rPr>
              <a:t>Many Georgians were big supporters of Roosevelt, and he gave many speeches throughout the state. </a:t>
            </a:r>
          </a:p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KG First Time In Forever" pitchFamily="2" charset="0"/>
              <a:ea typeface="KBScaredStraight"/>
              <a:cs typeface="KBScaredStraight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KG First Time In Forever" pitchFamily="2" charset="0"/>
                <a:ea typeface="KBScaredStraight"/>
                <a:cs typeface="KBScaredStraight"/>
              </a:rPr>
              <a:t>His firsthand exposure to rural Georgia during the Depression helped him create effective New Deal programs that helped alleviate economic problems throughout the country.</a:t>
            </a:r>
            <a:endParaRPr lang="en-US" altLang="en-US" sz="2200">
              <a:latin typeface="Lucida Grande"/>
            </a:endParaRPr>
          </a:p>
        </p:txBody>
      </p:sp>
      <p:sp>
        <p:nvSpPr>
          <p:cNvPr id="110597" name="TextBox 7">
            <a:extLst>
              <a:ext uri="{FF2B5EF4-FFF2-40B4-BE49-F238E27FC236}">
                <a16:creationId xmlns:a16="http://schemas.microsoft.com/office/drawing/2014/main" id="{461B56A5-35A6-4887-AC00-21925FAB2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Support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30C0E1EB-7FD7-4CA8-BC95-FD641879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0D0DA3-11B2-4854-8C9A-0B13A7F1AF08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6C8F44-A92F-458E-B67D-251048D43378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1621" name="TextBox 6">
            <a:extLst>
              <a:ext uri="{FF2B5EF4-FFF2-40B4-BE49-F238E27FC236}">
                <a16:creationId xmlns:a16="http://schemas.microsoft.com/office/drawing/2014/main" id="{1D53CEB1-D05A-4D7D-B3F9-08C388A5B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46863"/>
            <a:ext cx="2652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  <a:ea typeface="KBScaredStraight"/>
                <a:cs typeface="KBScaredStraight"/>
              </a:rPr>
              <a:t>© Brain Wrinkles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FE4629-D988-4948-BCFE-1C89BBE420C8}"/>
              </a:ext>
            </a:extLst>
          </p:cNvPr>
          <p:cNvSpPr txBox="1"/>
          <p:nvPr/>
        </p:nvSpPr>
        <p:spPr>
          <a:xfrm>
            <a:off x="1524000" y="128588"/>
            <a:ext cx="91440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Roosevelt Visits Georgia Farmers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603669-C5BB-4A78-B45B-CC1BCAD6F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90589"/>
            <a:ext cx="8229600" cy="56991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338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Roosevelt’s New Deal policies assisted many Georgians.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His agricultural policies helped Georgia’s farmers and the work programs gave jobs to Georgia’s unemployed.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112645" name="TextBox 7">
            <a:extLst>
              <a:ext uri="{FF2B5EF4-FFF2-40B4-BE49-F238E27FC236}">
                <a16:creationId xmlns:a16="http://schemas.microsoft.com/office/drawing/2014/main" id="{846C651C-F35B-4836-8B17-B3F5248AE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Help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0"/>
            <a:ext cx="7620000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Roosevelt was visiting Warm Springs on April 12, 1945, when he died after suffering a massive stroke.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many people still go to Warm Springs for treatment of strokes and injuries at the Warm Springs Rehabilitation Center, and Roosevelt’s home is visited by thousands every year. </a:t>
            </a: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113669" name="TextBox 7">
            <a:extLst>
              <a:ext uri="{FF2B5EF4-FFF2-40B4-BE49-F238E27FC236}">
                <a16:creationId xmlns:a16="http://schemas.microsoft.com/office/drawing/2014/main" id="{846BB246-A76B-48C9-A6D1-8B0133053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0"/>
            <a:ext cx="777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Legacy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CAE9-2C0C-4B24-9DD8-951FDCF8A32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244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4691" name="TextBox 7">
            <a:extLst>
              <a:ext uri="{FF2B5EF4-FFF2-40B4-BE49-F238E27FC236}">
                <a16:creationId xmlns:a16="http://schemas.microsoft.com/office/drawing/2014/main" id="{CCF5BB88-EDA2-444F-A095-45A25339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616701"/>
            <a:ext cx="265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D2F48-F651-4611-9C7A-48487A412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" t="1389" r="1513" b="2183"/>
          <a:stretch/>
        </p:blipFill>
        <p:spPr>
          <a:xfrm>
            <a:off x="2324100" y="342900"/>
            <a:ext cx="7543800" cy="6172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76BDC0-AC98-4BB9-AB81-9FCBF6E97E25}"/>
              </a:ext>
            </a:extLst>
          </p:cNvPr>
          <p:cNvSpPr/>
          <p:nvPr/>
        </p:nvSpPr>
        <p:spPr>
          <a:xfrm rot="5400000">
            <a:off x="2667794" y="-1142206"/>
            <a:ext cx="6858000" cy="9142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85FC5-94D1-499E-B820-51ACB871D534}"/>
              </a:ext>
            </a:extLst>
          </p:cNvPr>
          <p:cNvSpPr/>
          <p:nvPr/>
        </p:nvSpPr>
        <p:spPr>
          <a:xfrm>
            <a:off x="2286000" y="0"/>
            <a:ext cx="7620000" cy="6858000"/>
          </a:xfrm>
          <a:prstGeom prst="rect">
            <a:avLst/>
          </a:prstGeom>
          <a:solidFill>
            <a:srgbClr val="F9E35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DF10-8AA6-4A52-A87D-99F313CD01DE}"/>
              </a:ext>
            </a:extLst>
          </p:cNvPr>
          <p:cNvSpPr txBox="1"/>
          <p:nvPr/>
        </p:nvSpPr>
        <p:spPr>
          <a:xfrm>
            <a:off x="2286000" y="1377951"/>
            <a:ext cx="7620000" cy="56292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World War I, the increased demand for cotton brought prosperity to Georgia’s farmers.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value of Georgia’s cotton crop tripled between 1900 and 1916—making farmers more prosperous than they had been in over 60 years.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Georgia’s cotton was used to make uniforms for soldiers in the state’s textile mills.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2200" dirty="0">
              <a:latin typeface="Lucida Grande" pitchFamily="80" charset="0"/>
              <a:ea typeface="ＭＳ Ｐゴシック" panose="020B0600070205080204" pitchFamily="34" charset="-128"/>
            </a:endParaRPr>
          </a:p>
        </p:txBody>
      </p:sp>
      <p:sp>
        <p:nvSpPr>
          <p:cNvPr id="34821" name="TextBox 7">
            <a:extLst>
              <a:ext uri="{FF2B5EF4-FFF2-40B4-BE49-F238E27FC236}">
                <a16:creationId xmlns:a16="http://schemas.microsoft.com/office/drawing/2014/main" id="{0B0F3E50-D99B-4C12-BD9B-4D7CBE31F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629401"/>
            <a:ext cx="2652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KBScaredStraight"/>
              </a:rPr>
              <a:t>© Brain Wrinkles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F1931-ACAC-49F2-8374-FD681112AACC}"/>
              </a:ext>
            </a:extLst>
          </p:cNvPr>
          <p:cNvSpPr/>
          <p:nvPr/>
        </p:nvSpPr>
        <p:spPr>
          <a:xfrm>
            <a:off x="2286000" y="1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44464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Cotton</a:t>
            </a:r>
            <a:endParaRPr lang="en-US" sz="660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244464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2841</Words>
  <Application>Microsoft Office PowerPoint</Application>
  <PresentationFormat>Widescreen</PresentationFormat>
  <Paragraphs>410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7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Payphone</vt:lpstr>
      <vt:lpstr>KG Second Chances Solid</vt:lpstr>
      <vt:lpstr>Lucida Grande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Morreale</dc:creator>
  <cp:lastModifiedBy>Shane Petrillo</cp:lastModifiedBy>
  <cp:revision>1</cp:revision>
  <dcterms:created xsi:type="dcterms:W3CDTF">2020-01-24T15:46:59Z</dcterms:created>
  <dcterms:modified xsi:type="dcterms:W3CDTF">2020-02-07T19:06:36Z</dcterms:modified>
</cp:coreProperties>
</file>